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296" r:id="rId54"/>
    <p:sldId id="309" r:id="rId55"/>
    <p:sldId id="310" r:id="rId56"/>
    <p:sldId id="311" r:id="rId57"/>
    <p:sldId id="312" r:id="rId58"/>
    <p:sldId id="313" r:id="rId59"/>
    <p:sldId id="314" r:id="rId60"/>
    <p:sldId id="315" r:id="rId61"/>
    <p:sldId id="316" r:id="rId62"/>
    <p:sldId id="317" r:id="rId63"/>
    <p:sldId id="318" r:id="rId64"/>
    <p:sldId id="319"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01A7"/>
    <a:srgbClr val="F6DB16"/>
    <a:srgbClr val="F0D50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60"/>
  </p:normalViewPr>
  <p:slideViewPr>
    <p:cSldViewPr>
      <p:cViewPr varScale="1">
        <p:scale>
          <a:sx n="65" d="100"/>
          <a:sy n="65" d="100"/>
        </p:scale>
        <p:origin x="-46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rot="20893244">
            <a:off x="1341968" y="1468167"/>
            <a:ext cx="2590800" cy="1470025"/>
          </a:xfrm>
        </p:spPr>
        <p:txBody>
          <a:bodyPr/>
          <a:lstStyle>
            <a:lvl1pPr>
              <a:defRPr b="1"/>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253896649"/>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249955164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127231324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598590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251422285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386886" y="1171794"/>
            <a:ext cx="2495961" cy="1894303"/>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04800" y="4267200"/>
            <a:ext cx="4114800" cy="2362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457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1220028"/>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237732011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51342398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27276024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8595192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C0BD53-F943-48ED-9BE7-196A8EE66FFC}" type="datetimeFigureOut">
              <a:rPr lang="en-US" smtClean="0"/>
              <a:t>4/24/2013</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39D2269-B921-4D54-A147-D7C20EE97350}" type="slidenum">
              <a:rPr lang="en-US" smtClean="0"/>
              <a:t>‹#›</a:t>
            </a:fld>
            <a:endParaRPr lang="en-US" dirty="0"/>
          </a:p>
        </p:txBody>
      </p:sp>
    </p:spTree>
    <p:extLst>
      <p:ext uri="{BB962C8B-B14F-4D97-AF65-F5344CB8AC3E}">
        <p14:creationId xmlns:p14="http://schemas.microsoft.com/office/powerpoint/2010/main" val="408722722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31" name="Picture 7" descr="C:\Users\Owner\AppData\Local\Microsoft\Windows\Temporary Internet Files\Content.IE5\18X3X63O\MP900448543[1].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rot="20890100">
            <a:off x="1295400" y="1524000"/>
            <a:ext cx="23622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3" name="Text Placeholder 2"/>
          <p:cNvSpPr>
            <a:spLocks noGrp="1"/>
          </p:cNvSpPr>
          <p:nvPr>
            <p:ph type="body" idx="1"/>
          </p:nvPr>
        </p:nvSpPr>
        <p:spPr>
          <a:xfrm>
            <a:off x="457200" y="3581400"/>
            <a:ext cx="8229600" cy="2971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43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3200" b="0" kern="1200">
          <a:solidFill>
            <a:schemeClr val="tx1"/>
          </a:solidFill>
          <a:latin typeface="Segoe Print" pitchFamily="2"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b="1" kern="1200">
          <a:solidFill>
            <a:schemeClr val="tx1"/>
          </a:solidFill>
          <a:latin typeface="Segoe Print" pitchFamily="2" charset="0"/>
          <a:ea typeface="+mn-ea"/>
          <a:cs typeface="+mn-cs"/>
        </a:defRPr>
      </a:lvl1pPr>
      <a:lvl2pPr marL="742950" indent="-285750" algn="l" defTabSz="914400" rtl="0" eaLnBrk="1" latinLnBrk="0" hangingPunct="1">
        <a:spcBef>
          <a:spcPct val="20000"/>
        </a:spcBef>
        <a:buFont typeface="Arial" pitchFamily="34" charset="0"/>
        <a:buChar char="–"/>
        <a:defRPr sz="2400" b="1" kern="1200">
          <a:solidFill>
            <a:schemeClr val="tx1"/>
          </a:solidFill>
          <a:latin typeface="Segoe Print" pitchFamily="2" charset="0"/>
          <a:ea typeface="+mn-ea"/>
          <a:cs typeface="+mn-cs"/>
        </a:defRPr>
      </a:lvl2pPr>
      <a:lvl3pPr marL="1143000" indent="-228600" algn="l" defTabSz="914400" rtl="0" eaLnBrk="1" latinLnBrk="0" hangingPunct="1">
        <a:spcBef>
          <a:spcPct val="20000"/>
        </a:spcBef>
        <a:buFont typeface="Arial" pitchFamily="34" charset="0"/>
        <a:buChar char="•"/>
        <a:defRPr sz="2000" b="1" kern="1200">
          <a:solidFill>
            <a:schemeClr val="tx1"/>
          </a:solidFill>
          <a:latin typeface="Segoe Print" pitchFamily="2" charset="0"/>
          <a:ea typeface="+mn-ea"/>
          <a:cs typeface="+mn-cs"/>
        </a:defRPr>
      </a:lvl3pPr>
      <a:lvl4pPr marL="1600200" indent="-228600" algn="l" defTabSz="914400" rtl="0" eaLnBrk="1" latinLnBrk="0" hangingPunct="1">
        <a:spcBef>
          <a:spcPct val="20000"/>
        </a:spcBef>
        <a:buFont typeface="Arial" pitchFamily="34" charset="0"/>
        <a:buChar char="–"/>
        <a:defRPr sz="1800" b="1" kern="1200">
          <a:solidFill>
            <a:schemeClr val="tx1"/>
          </a:solidFill>
          <a:latin typeface="Segoe Print" pitchFamily="2" charset="0"/>
          <a:ea typeface="+mn-ea"/>
          <a:cs typeface="+mn-cs"/>
        </a:defRPr>
      </a:lvl4pPr>
      <a:lvl5pPr marL="2057400" indent="-228600" algn="l" defTabSz="914400" rtl="0" eaLnBrk="1" latinLnBrk="0" hangingPunct="1">
        <a:spcBef>
          <a:spcPct val="20000"/>
        </a:spcBef>
        <a:buFont typeface="Arial" pitchFamily="34" charset="0"/>
        <a:buChar char="»"/>
        <a:defRPr sz="1800" b="1" kern="1200">
          <a:solidFill>
            <a:schemeClr val="tx1"/>
          </a:solidFill>
          <a:latin typeface="Segoe Print"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3400" dirty="0" smtClean="0"/>
              <a:t>Take Note:</a:t>
            </a:r>
            <a:endParaRPr lang="en-US" sz="3400" dirty="0"/>
          </a:p>
        </p:txBody>
      </p:sp>
      <p:sp>
        <p:nvSpPr>
          <p:cNvPr id="5" name="Subtitle 4"/>
          <p:cNvSpPr>
            <a:spLocks noGrp="1"/>
          </p:cNvSpPr>
          <p:nvPr>
            <p:ph type="subTitle" idx="1"/>
          </p:nvPr>
        </p:nvSpPr>
        <p:spPr>
          <a:xfrm>
            <a:off x="304800" y="4800600"/>
            <a:ext cx="8382000" cy="2209800"/>
          </a:xfrm>
        </p:spPr>
        <p:txBody>
          <a:bodyPr>
            <a:noAutofit/>
          </a:bodyPr>
          <a:lstStyle/>
          <a:p>
            <a:r>
              <a:rPr lang="en-US" sz="6000" dirty="0" smtClean="0"/>
              <a:t>The 2013 TAYSHAS Reading List</a:t>
            </a:r>
            <a:endParaRPr lang="en-US" sz="60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9200" y="228600"/>
            <a:ext cx="3306556" cy="4419600"/>
          </a:xfrm>
          <a:prstGeom prst="rect">
            <a:avLst/>
          </a:prstGeom>
        </p:spPr>
      </p:pic>
    </p:spTree>
    <p:extLst>
      <p:ext uri="{BB962C8B-B14F-4D97-AF65-F5344CB8AC3E}">
        <p14:creationId xmlns:p14="http://schemas.microsoft.com/office/powerpoint/2010/main" val="952255685"/>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1432" y="1223428"/>
            <a:ext cx="2691994" cy="2042837"/>
          </a:xfrm>
        </p:spPr>
        <p:txBody>
          <a:bodyPr/>
          <a:lstStyle/>
          <a:p>
            <a:r>
              <a:rPr lang="en-US" sz="4400" b="1" i="1" dirty="0" smtClean="0">
                <a:solidFill>
                  <a:srgbClr val="2C01A7"/>
                </a:solidFill>
              </a:rPr>
              <a:t>The Diviners</a:t>
            </a:r>
            <a:endParaRPr lang="en-US" sz="4400" b="1" i="1" dirty="0">
              <a:solidFill>
                <a:srgbClr val="2C01A7"/>
              </a:solidFill>
            </a:endParaRPr>
          </a:p>
        </p:txBody>
      </p:sp>
      <p:sp>
        <p:nvSpPr>
          <p:cNvPr id="3" name="Content Placeholder 2"/>
          <p:cNvSpPr>
            <a:spLocks noGrp="1"/>
          </p:cNvSpPr>
          <p:nvPr>
            <p:ph sz="half" idx="1"/>
          </p:nvPr>
        </p:nvSpPr>
        <p:spPr>
          <a:xfrm>
            <a:off x="228600" y="4229834"/>
            <a:ext cx="5029200" cy="2323366"/>
          </a:xfrm>
          <a:solidFill>
            <a:schemeClr val="accent1">
              <a:lumMod val="20000"/>
              <a:lumOff val="80000"/>
            </a:schemeClr>
          </a:solidFill>
        </p:spPr>
        <p:txBody>
          <a:bodyPr>
            <a:noAutofit/>
          </a:bodyPr>
          <a:lstStyle/>
          <a:p>
            <a:pPr marL="0" indent="0" algn="ctr">
              <a:buNone/>
            </a:pPr>
            <a:r>
              <a:rPr lang="en-US" dirty="0" smtClean="0">
                <a:solidFill>
                  <a:srgbClr val="2C01A7"/>
                </a:solidFill>
              </a:rPr>
              <a:t>“Small-Town </a:t>
            </a:r>
            <a:r>
              <a:rPr lang="en-US" dirty="0">
                <a:solidFill>
                  <a:srgbClr val="2C01A7"/>
                </a:solidFill>
              </a:rPr>
              <a:t>Dame Lands in Big Apple, Goes Wild, Tries to Stop Resurrection of </a:t>
            </a:r>
            <a:r>
              <a:rPr lang="en-US" dirty="0" smtClean="0">
                <a:solidFill>
                  <a:srgbClr val="2C01A7"/>
                </a:solidFill>
              </a:rPr>
              <a:t>Antichrist.”</a:t>
            </a:r>
          </a:p>
          <a:p>
            <a:pPr marL="0" indent="0" algn="ctr">
              <a:buNone/>
            </a:pPr>
            <a:r>
              <a:rPr lang="en-US" dirty="0" smtClean="0">
                <a:solidFill>
                  <a:srgbClr val="2C01A7"/>
                </a:solidFill>
              </a:rPr>
              <a:t>Yeah, that story.</a:t>
            </a:r>
          </a:p>
          <a:p>
            <a:pPr marL="0" indent="0" algn="ctr">
              <a:buNone/>
            </a:pP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457200"/>
            <a:ext cx="3296522" cy="4944783"/>
          </a:xfrm>
        </p:spPr>
      </p:pic>
      <p:sp>
        <p:nvSpPr>
          <p:cNvPr id="6" name="TextBox 5"/>
          <p:cNvSpPr txBox="1"/>
          <p:nvPr/>
        </p:nvSpPr>
        <p:spPr>
          <a:xfrm>
            <a:off x="1828800" y="3520543"/>
            <a:ext cx="33528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Libba Bray</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95410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a:t>
            </a:r>
          </a:p>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BRA</a:t>
            </a:r>
          </a:p>
        </p:txBody>
      </p:sp>
    </p:spTree>
    <p:extLst>
      <p:ext uri="{BB962C8B-B14F-4D97-AF65-F5344CB8AC3E}">
        <p14:creationId xmlns:p14="http://schemas.microsoft.com/office/powerpoint/2010/main" val="291936089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2" y="1105020"/>
            <a:ext cx="2814326" cy="2042837"/>
          </a:xfrm>
        </p:spPr>
        <p:txBody>
          <a:bodyPr/>
          <a:lstStyle/>
          <a:p>
            <a:r>
              <a:rPr lang="en-US" sz="4200" b="1" i="1" dirty="0" smtClean="0">
                <a:solidFill>
                  <a:srgbClr val="2C01A7"/>
                </a:solidFill>
              </a:rPr>
              <a:t>Unspoken</a:t>
            </a:r>
            <a:endParaRPr lang="en-US" sz="4200" b="1" i="1" dirty="0">
              <a:solidFill>
                <a:srgbClr val="2C01A7"/>
              </a:solidFill>
            </a:endParaRPr>
          </a:p>
        </p:txBody>
      </p:sp>
      <p:sp>
        <p:nvSpPr>
          <p:cNvPr id="3" name="Content Placeholder 2"/>
          <p:cNvSpPr>
            <a:spLocks noGrp="1"/>
          </p:cNvSpPr>
          <p:nvPr>
            <p:ph sz="half" idx="1"/>
          </p:nvPr>
        </p:nvSpPr>
        <p:spPr>
          <a:xfrm>
            <a:off x="228600" y="4229834"/>
            <a:ext cx="5029200" cy="2399566"/>
          </a:xfrm>
          <a:solidFill>
            <a:schemeClr val="accent1">
              <a:lumMod val="20000"/>
              <a:lumOff val="80000"/>
            </a:schemeClr>
          </a:solidFill>
        </p:spPr>
        <p:txBody>
          <a:bodyPr>
            <a:noAutofit/>
          </a:bodyPr>
          <a:lstStyle/>
          <a:p>
            <a:pPr marL="0" indent="0" algn="ctr">
              <a:buNone/>
            </a:pPr>
            <a:r>
              <a:rPr lang="en-US" dirty="0" smtClean="0">
                <a:solidFill>
                  <a:srgbClr val="2C01A7"/>
                </a:solidFill>
              </a:rPr>
              <a:t>What if your imaginary friend is real?  </a:t>
            </a:r>
          </a:p>
          <a:p>
            <a:pPr marL="0" indent="0" algn="ctr">
              <a:buNone/>
            </a:pPr>
            <a:r>
              <a:rPr lang="en-US" dirty="0" smtClean="0">
                <a:solidFill>
                  <a:srgbClr val="2C01A7"/>
                </a:solidFill>
              </a:rPr>
              <a:t>And cute.  </a:t>
            </a:r>
          </a:p>
          <a:p>
            <a:pPr marL="0" indent="0" algn="ctr">
              <a:buNone/>
            </a:pPr>
            <a:r>
              <a:rPr lang="en-US" dirty="0" smtClean="0">
                <a:solidFill>
                  <a:srgbClr val="2C01A7"/>
                </a:solidFill>
              </a:rPr>
              <a:t>And your connection might solve a murder.</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51899" y="459538"/>
            <a:ext cx="3342407" cy="5039321"/>
          </a:xfrm>
        </p:spPr>
      </p:pic>
      <p:sp>
        <p:nvSpPr>
          <p:cNvPr id="6" name="TextBox 5"/>
          <p:cNvSpPr txBox="1"/>
          <p:nvPr/>
        </p:nvSpPr>
        <p:spPr>
          <a:xfrm>
            <a:off x="685800" y="3581400"/>
            <a:ext cx="49530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Sarah Rees Brennan</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BRE</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Suspense</a:t>
            </a:r>
          </a:p>
        </p:txBody>
      </p:sp>
    </p:spTree>
    <p:extLst>
      <p:ext uri="{BB962C8B-B14F-4D97-AF65-F5344CB8AC3E}">
        <p14:creationId xmlns:p14="http://schemas.microsoft.com/office/powerpoint/2010/main" val="110184314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3" y="1271743"/>
            <a:ext cx="2814326" cy="2042837"/>
          </a:xfrm>
        </p:spPr>
        <p:txBody>
          <a:bodyPr/>
          <a:lstStyle/>
          <a:p>
            <a:r>
              <a:rPr lang="en-US" sz="2700" b="1" i="1" dirty="0" smtClean="0">
                <a:solidFill>
                  <a:srgbClr val="2C01A7"/>
                </a:solidFill>
              </a:rPr>
              <a:t>Black &amp; White: </a:t>
            </a:r>
            <a:r>
              <a:rPr lang="en-US" sz="1800" b="1" i="1" dirty="0" smtClean="0">
                <a:solidFill>
                  <a:srgbClr val="2C01A7"/>
                </a:solidFill>
              </a:rPr>
              <a:t>The Confrontation Between Reverend Fred L. Shuttlesworth and Eugene “Bull” Connor</a:t>
            </a:r>
            <a:endParaRPr lang="en-US" sz="1800" b="1" i="1" dirty="0">
              <a:solidFill>
                <a:srgbClr val="2C01A7"/>
              </a:solidFill>
            </a:endParaRPr>
          </a:p>
        </p:txBody>
      </p:sp>
      <p:sp>
        <p:nvSpPr>
          <p:cNvPr id="3" name="Content Placeholder 2"/>
          <p:cNvSpPr>
            <a:spLocks noGrp="1"/>
          </p:cNvSpPr>
          <p:nvPr>
            <p:ph sz="half" idx="1"/>
          </p:nvPr>
        </p:nvSpPr>
        <p:spPr>
          <a:xfrm>
            <a:off x="152400" y="4229834"/>
            <a:ext cx="5181600" cy="2323366"/>
          </a:xfrm>
          <a:solidFill>
            <a:schemeClr val="accent1">
              <a:lumMod val="20000"/>
              <a:lumOff val="80000"/>
            </a:schemeClr>
          </a:solidFill>
        </p:spPr>
        <p:txBody>
          <a:bodyPr>
            <a:noAutofit/>
          </a:bodyPr>
          <a:lstStyle/>
          <a:p>
            <a:pPr marL="0" indent="0" algn="ctr">
              <a:buNone/>
            </a:pPr>
            <a:r>
              <a:rPr lang="en-US" sz="2400" dirty="0" smtClean="0">
                <a:solidFill>
                  <a:srgbClr val="2C01A7"/>
                </a:solidFill>
              </a:rPr>
              <a:t>Two men.</a:t>
            </a:r>
          </a:p>
          <a:p>
            <a:pPr marL="0" indent="0" algn="ctr">
              <a:buNone/>
            </a:pPr>
            <a:r>
              <a:rPr lang="en-US" sz="2400" dirty="0" smtClean="0">
                <a:solidFill>
                  <a:srgbClr val="2C01A7"/>
                </a:solidFill>
              </a:rPr>
              <a:t>Two key players.</a:t>
            </a:r>
          </a:p>
          <a:p>
            <a:pPr marL="0" indent="0" algn="ctr">
              <a:buNone/>
            </a:pPr>
            <a:r>
              <a:rPr lang="en-US" sz="2400" dirty="0" smtClean="0">
                <a:solidFill>
                  <a:srgbClr val="2C01A7"/>
                </a:solidFill>
              </a:rPr>
              <a:t>Two views.</a:t>
            </a:r>
          </a:p>
          <a:p>
            <a:pPr marL="0" indent="0" algn="ctr">
              <a:buNone/>
            </a:pPr>
            <a:r>
              <a:rPr lang="en-US" sz="2400" dirty="0" smtClean="0">
                <a:solidFill>
                  <a:srgbClr val="2C01A7"/>
                </a:solidFill>
              </a:rPr>
              <a:t>One historic fight for civil rights and the end of segregation.</a:t>
            </a:r>
          </a:p>
          <a:p>
            <a:pPr marL="0" indent="0" algn="ctr">
              <a:buNone/>
            </a:pP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09921" y="533401"/>
            <a:ext cx="3633343" cy="4038600"/>
          </a:xfrm>
        </p:spPr>
      </p:pic>
      <p:sp>
        <p:nvSpPr>
          <p:cNvPr id="6" name="TextBox 5"/>
          <p:cNvSpPr txBox="1"/>
          <p:nvPr/>
        </p:nvSpPr>
        <p:spPr>
          <a:xfrm>
            <a:off x="685800" y="3581400"/>
            <a:ext cx="49530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Larry Dane Brimner</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486400"/>
            <a:ext cx="2057400" cy="95410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323.119 BRI</a:t>
            </a:r>
          </a:p>
        </p:txBody>
      </p:sp>
    </p:spTree>
    <p:extLst>
      <p:ext uri="{BB962C8B-B14F-4D97-AF65-F5344CB8AC3E}">
        <p14:creationId xmlns:p14="http://schemas.microsoft.com/office/powerpoint/2010/main" val="134402575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2" y="1105018"/>
            <a:ext cx="2814326" cy="2042837"/>
          </a:xfrm>
        </p:spPr>
        <p:txBody>
          <a:bodyPr/>
          <a:lstStyle/>
          <a:p>
            <a:r>
              <a:rPr lang="en-US" sz="8000" b="1" i="1" dirty="0" smtClean="0">
                <a:solidFill>
                  <a:srgbClr val="2C01A7"/>
                </a:solidFill>
              </a:rPr>
              <a:t>iBoy</a:t>
            </a:r>
            <a:endParaRPr lang="en-US" sz="8000" b="1" i="1" dirty="0">
              <a:solidFill>
                <a:srgbClr val="2C01A7"/>
              </a:solidFill>
            </a:endParaRPr>
          </a:p>
        </p:txBody>
      </p:sp>
      <p:sp>
        <p:nvSpPr>
          <p:cNvPr id="3" name="Content Placeholder 2"/>
          <p:cNvSpPr>
            <a:spLocks noGrp="1"/>
          </p:cNvSpPr>
          <p:nvPr>
            <p:ph sz="half" idx="1"/>
          </p:nvPr>
        </p:nvSpPr>
        <p:spPr>
          <a:xfrm>
            <a:off x="152400" y="4448358"/>
            <a:ext cx="5105400" cy="2076083"/>
          </a:xfrm>
          <a:solidFill>
            <a:schemeClr val="accent1">
              <a:lumMod val="20000"/>
              <a:lumOff val="80000"/>
            </a:schemeClr>
          </a:solidFill>
        </p:spPr>
        <p:txBody>
          <a:bodyPr>
            <a:noAutofit/>
          </a:bodyPr>
          <a:lstStyle/>
          <a:p>
            <a:pPr marL="0" indent="0" algn="ctr">
              <a:buNone/>
            </a:pPr>
            <a:r>
              <a:rPr lang="en-US" sz="3000" dirty="0" smtClean="0">
                <a:solidFill>
                  <a:srgbClr val="2C01A7"/>
                </a:solidFill>
              </a:rPr>
              <a:t>“Search. Shock. Destroy.”</a:t>
            </a:r>
          </a:p>
          <a:p>
            <a:pPr marL="0" indent="0" algn="ctr">
              <a:buNone/>
            </a:pPr>
            <a:r>
              <a:rPr lang="en-US" sz="3000" dirty="0" smtClean="0">
                <a:solidFill>
                  <a:srgbClr val="2C01A7"/>
                </a:solidFill>
              </a:rPr>
              <a:t>And you thought your iPhone made you powerful.</a:t>
            </a:r>
            <a:endParaRPr lang="en-US" sz="3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7143" y="304800"/>
            <a:ext cx="3537856" cy="5334000"/>
          </a:xfrm>
        </p:spPr>
      </p:pic>
      <p:sp>
        <p:nvSpPr>
          <p:cNvPr id="6" name="TextBox 5"/>
          <p:cNvSpPr txBox="1"/>
          <p:nvPr/>
        </p:nvSpPr>
        <p:spPr>
          <a:xfrm>
            <a:off x="1524000" y="3581400"/>
            <a:ext cx="34290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Kevin Brooks</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BRO</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SciFi/Fantasy</a:t>
            </a:r>
          </a:p>
        </p:txBody>
      </p:sp>
    </p:spTree>
    <p:extLst>
      <p:ext uri="{BB962C8B-B14F-4D97-AF65-F5344CB8AC3E}">
        <p14:creationId xmlns:p14="http://schemas.microsoft.com/office/powerpoint/2010/main" val="9288978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2" y="1105018"/>
            <a:ext cx="2814326" cy="2042837"/>
          </a:xfrm>
        </p:spPr>
        <p:txBody>
          <a:bodyPr/>
          <a:lstStyle/>
          <a:p>
            <a:r>
              <a:rPr lang="en-US" sz="4400" b="1" i="1" dirty="0" smtClean="0">
                <a:solidFill>
                  <a:srgbClr val="2C01A7"/>
                </a:solidFill>
              </a:rPr>
              <a:t>Girl of Fire and Thorns</a:t>
            </a:r>
            <a:endParaRPr lang="en-US" sz="4400" b="1" i="1" dirty="0">
              <a:solidFill>
                <a:srgbClr val="2C01A7"/>
              </a:solidFill>
            </a:endParaRPr>
          </a:p>
        </p:txBody>
      </p:sp>
      <p:sp>
        <p:nvSpPr>
          <p:cNvPr id="3" name="Content Placeholder 2"/>
          <p:cNvSpPr>
            <a:spLocks noGrp="1"/>
          </p:cNvSpPr>
          <p:nvPr>
            <p:ph sz="half" idx="1"/>
          </p:nvPr>
        </p:nvSpPr>
        <p:spPr>
          <a:xfrm>
            <a:off x="228600" y="4375031"/>
            <a:ext cx="5029200" cy="1942366"/>
          </a:xfrm>
          <a:solidFill>
            <a:schemeClr val="accent1">
              <a:lumMod val="20000"/>
              <a:lumOff val="80000"/>
            </a:schemeClr>
          </a:solidFill>
        </p:spPr>
        <p:txBody>
          <a:bodyPr>
            <a:noAutofit/>
          </a:bodyPr>
          <a:lstStyle/>
          <a:p>
            <a:pPr marL="0" indent="0" algn="ctr">
              <a:buNone/>
            </a:pPr>
            <a:r>
              <a:rPr lang="en-US" sz="4100" dirty="0" smtClean="0">
                <a:solidFill>
                  <a:srgbClr val="2C01A7"/>
                </a:solidFill>
              </a:rPr>
              <a:t>“She is the chosen one, and her time has come.”</a:t>
            </a:r>
            <a:endParaRPr lang="en-US" sz="41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53947"/>
            <a:ext cx="3558384" cy="5378635"/>
          </a:xfrm>
        </p:spPr>
      </p:pic>
      <p:sp>
        <p:nvSpPr>
          <p:cNvPr id="6" name="TextBox 5"/>
          <p:cNvSpPr txBox="1"/>
          <p:nvPr/>
        </p:nvSpPr>
        <p:spPr>
          <a:xfrm>
            <a:off x="1524000" y="3581400"/>
            <a:ext cx="34290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Rae Carson</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CAR</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SciFi/Fantasy</a:t>
            </a:r>
          </a:p>
        </p:txBody>
      </p:sp>
    </p:spTree>
    <p:extLst>
      <p:ext uri="{BB962C8B-B14F-4D97-AF65-F5344CB8AC3E}">
        <p14:creationId xmlns:p14="http://schemas.microsoft.com/office/powerpoint/2010/main" val="388605713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46333" y="1244035"/>
            <a:ext cx="2814326" cy="2042837"/>
          </a:xfrm>
        </p:spPr>
        <p:txBody>
          <a:bodyPr/>
          <a:lstStyle/>
          <a:p>
            <a:r>
              <a:rPr lang="en-US" sz="4400" b="1" i="1" dirty="0" smtClean="0">
                <a:solidFill>
                  <a:srgbClr val="2C01A7"/>
                </a:solidFill>
              </a:rPr>
              <a:t>Dying to Know You</a:t>
            </a:r>
            <a:endParaRPr lang="en-US" sz="4400" b="1" i="1" dirty="0">
              <a:solidFill>
                <a:srgbClr val="2C01A7"/>
              </a:solidFill>
            </a:endParaRPr>
          </a:p>
        </p:txBody>
      </p:sp>
      <p:sp>
        <p:nvSpPr>
          <p:cNvPr id="3" name="Content Placeholder 2"/>
          <p:cNvSpPr>
            <a:spLocks noGrp="1"/>
          </p:cNvSpPr>
          <p:nvPr>
            <p:ph sz="half" idx="1"/>
          </p:nvPr>
        </p:nvSpPr>
        <p:spPr>
          <a:xfrm>
            <a:off x="228600" y="4229834"/>
            <a:ext cx="5029200" cy="2323366"/>
          </a:xfrm>
          <a:solidFill>
            <a:schemeClr val="accent1">
              <a:lumMod val="20000"/>
              <a:lumOff val="80000"/>
            </a:schemeClr>
          </a:solidFill>
        </p:spPr>
        <p:txBody>
          <a:bodyPr>
            <a:noAutofit/>
          </a:bodyPr>
          <a:lstStyle/>
          <a:p>
            <a:pPr marL="0" indent="0" algn="ctr">
              <a:buNone/>
            </a:pPr>
            <a:r>
              <a:rPr lang="en-US" sz="4400" dirty="0" smtClean="0">
                <a:solidFill>
                  <a:srgbClr val="2C01A7"/>
                </a:solidFill>
              </a:rPr>
              <a:t>Can words and an unexpected friendship heal?</a:t>
            </a:r>
            <a:endParaRPr lang="en-US" sz="4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2154" y="289317"/>
            <a:ext cx="3447045" cy="5197083"/>
          </a:xfrm>
        </p:spPr>
      </p:pic>
      <p:sp>
        <p:nvSpPr>
          <p:cNvPr id="6" name="TextBox 5"/>
          <p:cNvSpPr txBox="1"/>
          <p:nvPr/>
        </p:nvSpPr>
        <p:spPr>
          <a:xfrm>
            <a:off x="1524000" y="3581400"/>
            <a:ext cx="38100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Aidan Chambers</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95410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a:t>
            </a:r>
          </a:p>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CHA</a:t>
            </a:r>
          </a:p>
        </p:txBody>
      </p:sp>
    </p:spTree>
    <p:extLst>
      <p:ext uri="{BB962C8B-B14F-4D97-AF65-F5344CB8AC3E}">
        <p14:creationId xmlns:p14="http://schemas.microsoft.com/office/powerpoint/2010/main" val="267789491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93934" y="1105020"/>
            <a:ext cx="2814326" cy="2042837"/>
          </a:xfrm>
        </p:spPr>
        <p:txBody>
          <a:bodyPr/>
          <a:lstStyle/>
          <a:p>
            <a:r>
              <a:rPr lang="en-US" sz="4800" b="1" i="1" dirty="0" smtClean="0">
                <a:solidFill>
                  <a:srgbClr val="2C01A7"/>
                </a:solidFill>
              </a:rPr>
              <a:t>Tempest</a:t>
            </a:r>
            <a:endParaRPr lang="en-US" sz="4800" b="1" i="1" dirty="0">
              <a:solidFill>
                <a:srgbClr val="2C01A7"/>
              </a:solidFill>
            </a:endParaRPr>
          </a:p>
        </p:txBody>
      </p:sp>
      <p:sp>
        <p:nvSpPr>
          <p:cNvPr id="3" name="Content Placeholder 2"/>
          <p:cNvSpPr>
            <a:spLocks noGrp="1"/>
          </p:cNvSpPr>
          <p:nvPr>
            <p:ph sz="half" idx="1"/>
          </p:nvPr>
        </p:nvSpPr>
        <p:spPr>
          <a:xfrm>
            <a:off x="228600" y="4229834"/>
            <a:ext cx="5029200" cy="2170966"/>
          </a:xfrm>
          <a:solidFill>
            <a:schemeClr val="accent1">
              <a:lumMod val="20000"/>
              <a:lumOff val="80000"/>
            </a:schemeClr>
          </a:solidFill>
        </p:spPr>
        <p:txBody>
          <a:bodyPr>
            <a:noAutofit/>
          </a:bodyPr>
          <a:lstStyle/>
          <a:p>
            <a:pPr marL="0" indent="0" algn="ctr">
              <a:buNone/>
            </a:pPr>
            <a:r>
              <a:rPr lang="en-US" dirty="0" smtClean="0">
                <a:solidFill>
                  <a:srgbClr val="2C01A7"/>
                </a:solidFill>
              </a:rPr>
              <a:t>“Today Jackson and Holly are in love.  Tomorrow, she will lie dying in his arms.  Yesterday he must undo it all.”</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87490" y="180966"/>
            <a:ext cx="3527910" cy="5305434"/>
          </a:xfrm>
        </p:spPr>
      </p:pic>
      <p:sp>
        <p:nvSpPr>
          <p:cNvPr id="6" name="TextBox 5"/>
          <p:cNvSpPr txBox="1"/>
          <p:nvPr/>
        </p:nvSpPr>
        <p:spPr>
          <a:xfrm>
            <a:off x="1981200" y="3505200"/>
            <a:ext cx="29718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Julie Cross</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CRO</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SciFi/Fantasy</a:t>
            </a:r>
          </a:p>
        </p:txBody>
      </p:sp>
    </p:spTree>
    <p:extLst>
      <p:ext uri="{BB962C8B-B14F-4D97-AF65-F5344CB8AC3E}">
        <p14:creationId xmlns:p14="http://schemas.microsoft.com/office/powerpoint/2010/main" val="115984341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2" y="1105020"/>
            <a:ext cx="2814326" cy="2042837"/>
          </a:xfrm>
        </p:spPr>
        <p:txBody>
          <a:bodyPr/>
          <a:lstStyle/>
          <a:p>
            <a:r>
              <a:rPr lang="en-US" sz="3100" b="1" i="1" dirty="0" smtClean="0">
                <a:solidFill>
                  <a:srgbClr val="2C01A7"/>
                </a:solidFill>
              </a:rPr>
              <a:t>The Miseducation of Cameron Post</a:t>
            </a:r>
            <a:endParaRPr lang="en-US" sz="31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dirty="0" smtClean="0">
                <a:solidFill>
                  <a:srgbClr val="2C01A7"/>
                </a:solidFill>
              </a:rPr>
              <a:t>After her secret relationship with a girl is revealed, Cameron’s aunt ships her off to God’s Promise to be “cured”.</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35567" y="186346"/>
            <a:ext cx="3479833" cy="5300054"/>
          </a:xfrm>
        </p:spPr>
      </p:pic>
      <p:sp>
        <p:nvSpPr>
          <p:cNvPr id="6" name="TextBox 5"/>
          <p:cNvSpPr txBox="1"/>
          <p:nvPr/>
        </p:nvSpPr>
        <p:spPr>
          <a:xfrm>
            <a:off x="1295400" y="3581400"/>
            <a:ext cx="42672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Emily M. Danforth</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DAN</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44828224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93933" y="1105020"/>
            <a:ext cx="2814326" cy="2042837"/>
          </a:xfrm>
        </p:spPr>
        <p:txBody>
          <a:bodyPr/>
          <a:lstStyle/>
          <a:p>
            <a:r>
              <a:rPr lang="en-US" sz="6000" b="1" i="1" dirty="0" smtClean="0">
                <a:solidFill>
                  <a:srgbClr val="2C01A7"/>
                </a:solidFill>
              </a:rPr>
              <a:t>The Hunt</a:t>
            </a:r>
            <a:endParaRPr lang="en-US" sz="60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5000" dirty="0" smtClean="0">
                <a:solidFill>
                  <a:srgbClr val="2C01A7"/>
                </a:solidFill>
              </a:rPr>
              <a:t>“It’s either hunt or be hunted.”</a:t>
            </a:r>
            <a:endParaRPr lang="en-US" sz="5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76817" y="161362"/>
            <a:ext cx="3363181" cy="5325038"/>
          </a:xfrm>
        </p:spPr>
      </p:pic>
      <p:sp>
        <p:nvSpPr>
          <p:cNvPr id="6" name="TextBox 5"/>
          <p:cNvSpPr txBox="1"/>
          <p:nvPr/>
        </p:nvSpPr>
        <p:spPr>
          <a:xfrm>
            <a:off x="1524000" y="3581399"/>
            <a:ext cx="42672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Andrew Fukuda</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FUK</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SciFi/Fantasy</a:t>
            </a:r>
          </a:p>
        </p:txBody>
      </p:sp>
    </p:spTree>
    <p:extLst>
      <p:ext uri="{BB962C8B-B14F-4D97-AF65-F5344CB8AC3E}">
        <p14:creationId xmlns:p14="http://schemas.microsoft.com/office/powerpoint/2010/main" val="3630784188"/>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93932" y="1181219"/>
            <a:ext cx="2814326" cy="2042837"/>
          </a:xfrm>
        </p:spPr>
        <p:txBody>
          <a:bodyPr/>
          <a:lstStyle/>
          <a:p>
            <a:r>
              <a:rPr lang="en-US" sz="4800" b="1" i="1" dirty="0" smtClean="0">
                <a:solidFill>
                  <a:srgbClr val="2C01A7"/>
                </a:solidFill>
              </a:rPr>
              <a:t>Don’t Turn Around</a:t>
            </a:r>
            <a:endParaRPr lang="en-US" sz="48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2600" dirty="0" smtClean="0">
                <a:solidFill>
                  <a:srgbClr val="2C01A7"/>
                </a:solidFill>
              </a:rPr>
              <a:t>Noa wakes up with an incision over her heart and no recollection of what happened.  On the run, Peter may be her only hope to survive.</a:t>
            </a:r>
            <a:endParaRPr lang="en-US" sz="2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47209" y="167896"/>
            <a:ext cx="3468191" cy="5242304"/>
          </a:xfrm>
        </p:spPr>
      </p:pic>
      <p:sp>
        <p:nvSpPr>
          <p:cNvPr id="6" name="TextBox 5"/>
          <p:cNvSpPr txBox="1"/>
          <p:nvPr/>
        </p:nvSpPr>
        <p:spPr>
          <a:xfrm>
            <a:off x="1524000" y="3581399"/>
            <a:ext cx="42672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Michelle Gagnon</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6909"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GAG</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21323551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61183" y="1140096"/>
            <a:ext cx="2691994" cy="1990989"/>
          </a:xfrm>
        </p:spPr>
        <p:txBody>
          <a:bodyPr/>
          <a:lstStyle/>
          <a:p>
            <a:r>
              <a:rPr lang="en-US" sz="3600" b="1" i="1" dirty="0" smtClean="0">
                <a:solidFill>
                  <a:srgbClr val="2C01A7"/>
                </a:solidFill>
              </a:rPr>
              <a:t>Me and Earl and the Dying Girl </a:t>
            </a:r>
            <a:endParaRPr lang="en-US" sz="3600" b="1" i="1" dirty="0">
              <a:solidFill>
                <a:srgbClr val="2C01A7"/>
              </a:solidFill>
            </a:endParaRPr>
          </a:p>
        </p:txBody>
      </p:sp>
      <p:sp>
        <p:nvSpPr>
          <p:cNvPr id="3" name="Content Placeholder 2"/>
          <p:cNvSpPr>
            <a:spLocks noGrp="1"/>
          </p:cNvSpPr>
          <p:nvPr>
            <p:ph sz="half" idx="1"/>
          </p:nvPr>
        </p:nvSpPr>
        <p:spPr>
          <a:xfrm>
            <a:off x="228600" y="4229834"/>
            <a:ext cx="4724400" cy="2468563"/>
          </a:xfrm>
          <a:solidFill>
            <a:schemeClr val="accent1">
              <a:lumMod val="20000"/>
              <a:lumOff val="80000"/>
            </a:schemeClr>
          </a:solidFill>
        </p:spPr>
        <p:txBody>
          <a:bodyPr>
            <a:noAutofit/>
          </a:bodyPr>
          <a:lstStyle/>
          <a:p>
            <a:pPr marL="0" indent="0" algn="ctr">
              <a:buNone/>
            </a:pPr>
            <a:r>
              <a:rPr lang="en-US" sz="2500" dirty="0" smtClean="0">
                <a:solidFill>
                  <a:srgbClr val="2C01A7"/>
                </a:solidFill>
              </a:rPr>
              <a:t>“During my senior year, my mom forced me to become friends with a girl who had cancer.  This brought about the destruction of my entire life.” </a:t>
            </a:r>
            <a:endParaRPr lang="en-US" sz="2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228600"/>
            <a:ext cx="3631311" cy="5460619"/>
          </a:xfrm>
        </p:spPr>
      </p:pic>
      <p:sp>
        <p:nvSpPr>
          <p:cNvPr id="6" name="TextBox 5"/>
          <p:cNvSpPr txBox="1"/>
          <p:nvPr/>
        </p:nvSpPr>
        <p:spPr>
          <a:xfrm>
            <a:off x="990600" y="3520543"/>
            <a:ext cx="33528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Jesse Andrews</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67400"/>
            <a:ext cx="18288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AND</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endParaRPr lang="en-US" sz="2000" b="1" dirty="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1186234353"/>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2" y="1181220"/>
            <a:ext cx="2814326" cy="2042837"/>
          </a:xfrm>
        </p:spPr>
        <p:txBody>
          <a:bodyPr/>
          <a:lstStyle/>
          <a:p>
            <a:r>
              <a:rPr lang="en-US" sz="3400" b="1" i="1" dirty="0" smtClean="0">
                <a:solidFill>
                  <a:srgbClr val="2C01A7"/>
                </a:solidFill>
              </a:rPr>
              <a:t>The Difference Between You and Me</a:t>
            </a:r>
            <a:endParaRPr lang="en-US" sz="34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3600" dirty="0" smtClean="0">
                <a:solidFill>
                  <a:srgbClr val="2C01A7"/>
                </a:solidFill>
              </a:rPr>
              <a:t>“How do you choose between what you believe in and the one you love?”</a:t>
            </a:r>
            <a:endParaRPr lang="en-US" sz="3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27022" y="223413"/>
            <a:ext cx="3664578" cy="5186788"/>
          </a:xfrm>
        </p:spPr>
      </p:pic>
      <p:sp>
        <p:nvSpPr>
          <p:cNvPr id="6" name="TextBox 5"/>
          <p:cNvSpPr txBox="1"/>
          <p:nvPr/>
        </p:nvSpPr>
        <p:spPr>
          <a:xfrm>
            <a:off x="1219200" y="3581399"/>
            <a:ext cx="42672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Madeleine George</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GEO</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83181864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2" y="1181220"/>
            <a:ext cx="2814326" cy="2042837"/>
          </a:xfrm>
        </p:spPr>
        <p:txBody>
          <a:bodyPr/>
          <a:lstStyle/>
          <a:p>
            <a:r>
              <a:rPr lang="en-US" sz="4800" b="1" i="1" dirty="0" smtClean="0">
                <a:solidFill>
                  <a:srgbClr val="2C01A7"/>
                </a:solidFill>
              </a:rPr>
              <a:t>Cross My Heart</a:t>
            </a:r>
            <a:endParaRPr lang="en-US" sz="48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2500" dirty="0" smtClean="0">
                <a:solidFill>
                  <a:srgbClr val="2C01A7"/>
                </a:solidFill>
              </a:rPr>
              <a:t>In 1585 Venice, Laura must leave the convent to marry her dead sister’s repulsive fiancé.  To avoid the marriage she joins a mysterious secret society of women.  </a:t>
            </a:r>
            <a:endParaRPr lang="en-US" sz="2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82801" y="187500"/>
            <a:ext cx="3532599" cy="5298899"/>
          </a:xfrm>
        </p:spPr>
      </p:pic>
      <p:sp>
        <p:nvSpPr>
          <p:cNvPr id="6" name="TextBox 5"/>
          <p:cNvSpPr txBox="1"/>
          <p:nvPr/>
        </p:nvSpPr>
        <p:spPr>
          <a:xfrm>
            <a:off x="1524000" y="3581399"/>
            <a:ext cx="42672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Sasha Gould</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22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GOU</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40062414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97142" y="1271741"/>
            <a:ext cx="2814326" cy="2042837"/>
          </a:xfrm>
        </p:spPr>
        <p:txBody>
          <a:bodyPr/>
          <a:lstStyle/>
          <a:p>
            <a:r>
              <a:rPr lang="en-US" sz="4100" b="1" i="1" dirty="0" smtClean="0">
                <a:solidFill>
                  <a:srgbClr val="2C01A7"/>
                </a:solidFill>
              </a:rPr>
              <a:t>The Fault in Our Stars</a:t>
            </a:r>
            <a:endParaRPr lang="en-US" sz="41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2500" dirty="0" smtClean="0">
                <a:solidFill>
                  <a:srgbClr val="2C01A7"/>
                </a:solidFill>
              </a:rPr>
              <a:t>“When a gorgeous plot twist named Augustus Waters suddenly appears at     Cancer Kid Support Group, Hazel’s story is about to be completely rewritten.”</a:t>
            </a:r>
            <a:endParaRPr lang="en-US" sz="2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56166" y="168322"/>
            <a:ext cx="3459233" cy="5228383"/>
          </a:xfrm>
        </p:spPr>
      </p:pic>
      <p:sp>
        <p:nvSpPr>
          <p:cNvPr id="6" name="TextBox 5"/>
          <p:cNvSpPr txBox="1"/>
          <p:nvPr/>
        </p:nvSpPr>
        <p:spPr>
          <a:xfrm>
            <a:off x="2057400" y="3581398"/>
            <a:ext cx="42672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John Green</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GRE</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01066297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3" y="1271742"/>
            <a:ext cx="2814326" cy="2042837"/>
          </a:xfrm>
        </p:spPr>
        <p:txBody>
          <a:bodyPr/>
          <a:lstStyle/>
          <a:p>
            <a:r>
              <a:rPr lang="en-US" sz="3600" b="1" i="1" dirty="0" smtClean="0">
                <a:solidFill>
                  <a:srgbClr val="2C01A7"/>
                </a:solidFill>
              </a:rPr>
              <a:t>Mr. Death’s Blue-Eyed Girls</a:t>
            </a:r>
            <a:endParaRPr lang="en-US" sz="3600" b="1" i="1" dirty="0">
              <a:solidFill>
                <a:srgbClr val="2C01A7"/>
              </a:solidFill>
            </a:endParaRPr>
          </a:p>
        </p:txBody>
      </p:sp>
      <p:sp>
        <p:nvSpPr>
          <p:cNvPr id="3" name="Content Placeholder 2"/>
          <p:cNvSpPr>
            <a:spLocks noGrp="1"/>
          </p:cNvSpPr>
          <p:nvPr>
            <p:ph sz="half" idx="1"/>
          </p:nvPr>
        </p:nvSpPr>
        <p:spPr>
          <a:xfrm>
            <a:off x="228600" y="4286616"/>
            <a:ext cx="5029200" cy="2418983"/>
          </a:xfrm>
          <a:solidFill>
            <a:schemeClr val="accent1">
              <a:lumMod val="20000"/>
              <a:lumOff val="80000"/>
            </a:schemeClr>
          </a:solidFill>
        </p:spPr>
        <p:txBody>
          <a:bodyPr>
            <a:noAutofit/>
          </a:bodyPr>
          <a:lstStyle/>
          <a:p>
            <a:pPr marL="0" indent="0" algn="ctr">
              <a:buNone/>
            </a:pPr>
            <a:r>
              <a:rPr lang="en-US" sz="2200" dirty="0" smtClean="0">
                <a:solidFill>
                  <a:srgbClr val="2C01A7"/>
                </a:solidFill>
              </a:rPr>
              <a:t>“The kind of face nobody remembers.  The man you meet at the top of the stairs, that’s who he is.  The man you should pay attention to, the man you shouldn’t offend.”  </a:t>
            </a:r>
          </a:p>
          <a:p>
            <a:pPr marL="0" indent="0" algn="ctr">
              <a:buNone/>
            </a:pPr>
            <a:r>
              <a:rPr lang="en-US" sz="2200" dirty="0" smtClean="0">
                <a:solidFill>
                  <a:srgbClr val="2C01A7"/>
                </a:solidFill>
              </a:rPr>
              <a:t>Mr. Death.</a:t>
            </a:r>
            <a:endParaRPr lang="en-US" sz="22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29016" y="194035"/>
            <a:ext cx="3486383" cy="5216165"/>
          </a:xfrm>
        </p:spPr>
      </p:pic>
      <p:sp>
        <p:nvSpPr>
          <p:cNvPr id="6" name="TextBox 5"/>
          <p:cNvSpPr txBox="1"/>
          <p:nvPr/>
        </p:nvSpPr>
        <p:spPr>
          <a:xfrm>
            <a:off x="609600" y="3579085"/>
            <a:ext cx="47244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Mary Downing Hahn</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HAH</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88489585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1" y="1105018"/>
            <a:ext cx="2814326" cy="2042837"/>
          </a:xfrm>
        </p:spPr>
        <p:txBody>
          <a:bodyPr/>
          <a:lstStyle/>
          <a:p>
            <a:r>
              <a:rPr lang="en-US" sz="4000" b="1" i="1" dirty="0" smtClean="0">
                <a:solidFill>
                  <a:srgbClr val="2C01A7"/>
                </a:solidFill>
              </a:rPr>
              <a:t>Seraphina</a:t>
            </a:r>
            <a:endParaRPr lang="en-US" sz="40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3600" dirty="0" smtClean="0">
                <a:solidFill>
                  <a:srgbClr val="2C01A7"/>
                </a:solidFill>
              </a:rPr>
              <a:t>“Can one girl unite two worlds?”</a:t>
            </a:r>
          </a:p>
          <a:p>
            <a:pPr marL="0" indent="0" algn="ctr">
              <a:buNone/>
            </a:pPr>
            <a:r>
              <a:rPr lang="en-US" sz="3600" dirty="0" smtClean="0">
                <a:solidFill>
                  <a:srgbClr val="2C01A7"/>
                </a:solidFill>
              </a:rPr>
              <a:t>And can she keep her secret?</a:t>
            </a:r>
            <a:endParaRPr lang="en-US" sz="3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61361"/>
            <a:ext cx="3505199" cy="5311725"/>
          </a:xfrm>
        </p:spPr>
      </p:pic>
      <p:sp>
        <p:nvSpPr>
          <p:cNvPr id="6" name="TextBox 5"/>
          <p:cNvSpPr txBox="1"/>
          <p:nvPr/>
        </p:nvSpPr>
        <p:spPr>
          <a:xfrm>
            <a:off x="1371600" y="3579085"/>
            <a:ext cx="47244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Rachel Hartman</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912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HAR</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SciFi/Fantasy</a:t>
            </a:r>
          </a:p>
        </p:txBody>
      </p:sp>
    </p:spTree>
    <p:extLst>
      <p:ext uri="{BB962C8B-B14F-4D97-AF65-F5344CB8AC3E}">
        <p14:creationId xmlns:p14="http://schemas.microsoft.com/office/powerpoint/2010/main" val="373266411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20942" y="1105020"/>
            <a:ext cx="2814326" cy="2042837"/>
          </a:xfrm>
        </p:spPr>
        <p:txBody>
          <a:bodyPr/>
          <a:lstStyle/>
          <a:p>
            <a:r>
              <a:rPr lang="en-US" sz="3300" b="1" i="1" dirty="0" smtClean="0">
                <a:solidFill>
                  <a:srgbClr val="2C01A7"/>
                </a:solidFill>
              </a:rPr>
              <a:t>The Night She Disappeared</a:t>
            </a:r>
            <a:endParaRPr lang="en-US" sz="33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2200" dirty="0" smtClean="0">
                <a:solidFill>
                  <a:srgbClr val="2C01A7"/>
                </a:solidFill>
              </a:rPr>
              <a:t>Gabie’s coworker delivers a</a:t>
            </a:r>
          </a:p>
          <a:p>
            <a:pPr marL="0" indent="0" algn="ctr">
              <a:buNone/>
            </a:pPr>
            <a:r>
              <a:rPr lang="en-US" sz="2200" dirty="0" smtClean="0">
                <a:solidFill>
                  <a:srgbClr val="2C01A7"/>
                </a:solidFill>
              </a:rPr>
              <a:t> pizza and never returns.  </a:t>
            </a:r>
          </a:p>
          <a:p>
            <a:pPr marL="0" indent="0" algn="ctr">
              <a:buNone/>
            </a:pPr>
            <a:r>
              <a:rPr lang="en-US" sz="2200" dirty="0" smtClean="0">
                <a:solidFill>
                  <a:srgbClr val="2C01A7"/>
                </a:solidFill>
              </a:rPr>
              <a:t>She realizes she was the</a:t>
            </a:r>
          </a:p>
          <a:p>
            <a:pPr marL="0" indent="0" algn="ctr">
              <a:buNone/>
            </a:pPr>
            <a:r>
              <a:rPr lang="en-US" sz="2200" dirty="0" smtClean="0">
                <a:solidFill>
                  <a:srgbClr val="2C01A7"/>
                </a:solidFill>
              </a:rPr>
              <a:t> intended target and is</a:t>
            </a:r>
          </a:p>
          <a:p>
            <a:pPr marL="0" indent="0" algn="ctr">
              <a:buNone/>
            </a:pPr>
            <a:r>
              <a:rPr lang="en-US" sz="2200" dirty="0" smtClean="0">
                <a:solidFill>
                  <a:srgbClr val="2C01A7"/>
                </a:solidFill>
              </a:rPr>
              <a:t> determined to find out what</a:t>
            </a:r>
          </a:p>
          <a:p>
            <a:pPr marL="0" indent="0" algn="ctr">
              <a:buNone/>
            </a:pPr>
            <a:r>
              <a:rPr lang="en-US" sz="2200" dirty="0" smtClean="0">
                <a:solidFill>
                  <a:srgbClr val="2C01A7"/>
                </a:solidFill>
              </a:rPr>
              <a:t> happened.</a:t>
            </a:r>
            <a:endParaRPr lang="en-US" sz="22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33600" y="187499"/>
            <a:ext cx="3481800" cy="5222701"/>
          </a:xfrm>
        </p:spPr>
      </p:pic>
      <p:sp>
        <p:nvSpPr>
          <p:cNvPr id="6" name="TextBox 5"/>
          <p:cNvSpPr txBox="1"/>
          <p:nvPr/>
        </p:nvSpPr>
        <p:spPr>
          <a:xfrm>
            <a:off x="1905000" y="3579085"/>
            <a:ext cx="47244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April Henry</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HEN</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Suspense</a:t>
            </a:r>
          </a:p>
        </p:txBody>
      </p:sp>
    </p:spTree>
    <p:extLst>
      <p:ext uri="{BB962C8B-B14F-4D97-AF65-F5344CB8AC3E}">
        <p14:creationId xmlns:p14="http://schemas.microsoft.com/office/powerpoint/2010/main" val="69276184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20942" y="1105020"/>
            <a:ext cx="2814326" cy="2042837"/>
          </a:xfrm>
        </p:spPr>
        <p:txBody>
          <a:bodyPr/>
          <a:lstStyle/>
          <a:p>
            <a:r>
              <a:rPr lang="en-US" sz="4400" b="1" i="1" dirty="0" smtClean="0">
                <a:solidFill>
                  <a:srgbClr val="2C01A7"/>
                </a:solidFill>
              </a:rPr>
              <a:t>A Certain October</a:t>
            </a:r>
            <a:endParaRPr lang="en-US" sz="44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2600" dirty="0" smtClean="0">
                <a:solidFill>
                  <a:srgbClr val="2C01A7"/>
                </a:solidFill>
              </a:rPr>
              <a:t>Since the accident, Scotty’s world is upside down.  Plagued with guilt and loss, she struggles to put her life back together and find peace. </a:t>
            </a:r>
            <a:endParaRPr lang="en-US" sz="2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52400"/>
            <a:ext cx="3352800" cy="5610265"/>
          </a:xfrm>
        </p:spPr>
      </p:pic>
      <p:sp>
        <p:nvSpPr>
          <p:cNvPr id="6" name="TextBox 5"/>
          <p:cNvSpPr txBox="1"/>
          <p:nvPr/>
        </p:nvSpPr>
        <p:spPr>
          <a:xfrm>
            <a:off x="1593273" y="3574461"/>
            <a:ext cx="47244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Angela Johnson</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92662"/>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JOH</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21651586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0133" y="1181220"/>
            <a:ext cx="2814326" cy="2042837"/>
          </a:xfrm>
        </p:spPr>
        <p:txBody>
          <a:bodyPr/>
          <a:lstStyle/>
          <a:p>
            <a:r>
              <a:rPr lang="en-US" sz="4400" b="1" i="1" dirty="0" smtClean="0">
                <a:solidFill>
                  <a:srgbClr val="2C01A7"/>
                </a:solidFill>
              </a:rPr>
              <a:t>Keeping The Castle</a:t>
            </a:r>
            <a:endParaRPr lang="en-US" sz="44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2000" dirty="0" smtClean="0">
                <a:solidFill>
                  <a:srgbClr val="2C01A7"/>
                </a:solidFill>
              </a:rPr>
              <a:t>Althea is looking for Mr. Right—tall, handsome…oh let’s get real.  He needs to be wealthy.  Very wealthy so she can save her family’s castle and support her mother and brother.  Will she settle for rich Lord Boring or will love prevail?   </a:t>
            </a:r>
            <a:endParaRPr lang="en-US" sz="2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404904"/>
            <a:ext cx="3567235" cy="5011965"/>
          </a:xfrm>
        </p:spPr>
      </p:pic>
      <p:sp>
        <p:nvSpPr>
          <p:cNvPr id="6" name="TextBox 5"/>
          <p:cNvSpPr txBox="1"/>
          <p:nvPr/>
        </p:nvSpPr>
        <p:spPr>
          <a:xfrm>
            <a:off x="1593273" y="3574461"/>
            <a:ext cx="4724400" cy="954107"/>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Patrice Kindl</a:t>
            </a:r>
          </a:p>
          <a:p>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92662"/>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KIN</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46786748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30093" y="1259102"/>
            <a:ext cx="2814326" cy="1884441"/>
          </a:xfrm>
        </p:spPr>
        <p:txBody>
          <a:bodyPr/>
          <a:lstStyle/>
          <a:p>
            <a:r>
              <a:rPr lang="en-US" sz="3600" b="1" i="1" smtClean="0">
                <a:solidFill>
                  <a:srgbClr val="2C01A7"/>
                </a:solidFill>
              </a:rPr>
              <a:t>Everybody Sees </a:t>
            </a:r>
            <a:r>
              <a:rPr lang="en-US" sz="3600" b="1" i="1" dirty="0" smtClean="0">
                <a:solidFill>
                  <a:srgbClr val="2C01A7"/>
                </a:solidFill>
              </a:rPr>
              <a:t>the Ants</a:t>
            </a:r>
            <a:endParaRPr lang="en-US" sz="36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3300" dirty="0" smtClean="0">
                <a:solidFill>
                  <a:srgbClr val="2C01A7"/>
                </a:solidFill>
              </a:rPr>
              <a:t>“How long can Lucky keep hiding in his dreams before reality forces its way inside?”</a:t>
            </a:r>
            <a:endParaRPr lang="en-US" sz="33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54081" y="187499"/>
            <a:ext cx="3440838" cy="5222701"/>
          </a:xfrm>
        </p:spPr>
      </p:pic>
      <p:sp>
        <p:nvSpPr>
          <p:cNvPr id="6" name="TextBox 5"/>
          <p:cNvSpPr txBox="1"/>
          <p:nvPr/>
        </p:nvSpPr>
        <p:spPr>
          <a:xfrm>
            <a:off x="1905000" y="3579085"/>
            <a:ext cx="47244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A. S. King</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KIN</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580159365"/>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107486"/>
            <a:ext cx="2814326" cy="1810713"/>
          </a:xfrm>
        </p:spPr>
        <p:txBody>
          <a:bodyPr/>
          <a:lstStyle/>
          <a:p>
            <a:r>
              <a:rPr lang="en-US" sz="2400" b="1" i="1" dirty="0" smtClean="0">
                <a:solidFill>
                  <a:srgbClr val="2C01A7"/>
                </a:solidFill>
              </a:rPr>
              <a:t>The Disenchantments</a:t>
            </a:r>
            <a:endParaRPr lang="en-US" sz="24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4000" dirty="0" smtClean="0">
                <a:solidFill>
                  <a:srgbClr val="2C01A7"/>
                </a:solidFill>
              </a:rPr>
              <a:t>“Maybe we always </a:t>
            </a:r>
            <a:r>
              <a:rPr lang="en-US" sz="4000" i="1" dirty="0" smtClean="0">
                <a:solidFill>
                  <a:srgbClr val="2C01A7"/>
                </a:solidFill>
              </a:rPr>
              <a:t>were </a:t>
            </a:r>
            <a:r>
              <a:rPr lang="en-US" sz="4000" dirty="0" smtClean="0">
                <a:solidFill>
                  <a:srgbClr val="2C01A7"/>
                </a:solidFill>
              </a:rPr>
              <a:t>the people we imagined ourselves to be.”</a:t>
            </a:r>
            <a:endParaRPr lang="en-US" sz="4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4195" y="211604"/>
            <a:ext cx="3420610" cy="5174490"/>
          </a:xfrm>
        </p:spPr>
      </p:pic>
      <p:sp>
        <p:nvSpPr>
          <p:cNvPr id="6" name="TextBox 5"/>
          <p:cNvSpPr txBox="1"/>
          <p:nvPr/>
        </p:nvSpPr>
        <p:spPr>
          <a:xfrm>
            <a:off x="1905000" y="3579085"/>
            <a:ext cx="47244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Nina LaCour</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LAC</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66026294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61183" y="1140096"/>
            <a:ext cx="2691994" cy="1990989"/>
          </a:xfrm>
        </p:spPr>
        <p:txBody>
          <a:bodyPr/>
          <a:lstStyle/>
          <a:p>
            <a:r>
              <a:rPr lang="en-US" sz="4400" b="1" i="1" dirty="0" smtClean="0">
                <a:solidFill>
                  <a:srgbClr val="2C01A7"/>
                </a:solidFill>
              </a:rPr>
              <a:t>Through Her Eyes</a:t>
            </a:r>
            <a:endParaRPr lang="en-US" sz="4400" b="1" i="1" dirty="0">
              <a:solidFill>
                <a:srgbClr val="2C01A7"/>
              </a:solidFill>
            </a:endParaRPr>
          </a:p>
        </p:txBody>
      </p:sp>
      <p:sp>
        <p:nvSpPr>
          <p:cNvPr id="3" name="Content Placeholder 2"/>
          <p:cNvSpPr>
            <a:spLocks noGrp="1"/>
          </p:cNvSpPr>
          <p:nvPr>
            <p:ph sz="half" idx="1"/>
          </p:nvPr>
        </p:nvSpPr>
        <p:spPr>
          <a:xfrm>
            <a:off x="228600" y="4229834"/>
            <a:ext cx="4724400" cy="2468563"/>
          </a:xfrm>
          <a:solidFill>
            <a:schemeClr val="accent1">
              <a:lumMod val="20000"/>
              <a:lumOff val="80000"/>
            </a:schemeClr>
          </a:solidFill>
        </p:spPr>
        <p:txBody>
          <a:bodyPr>
            <a:noAutofit/>
          </a:bodyPr>
          <a:lstStyle/>
          <a:p>
            <a:pPr marL="0" indent="0" algn="ctr">
              <a:buNone/>
            </a:pPr>
            <a:r>
              <a:rPr lang="en-US" sz="5000" dirty="0" smtClean="0">
                <a:solidFill>
                  <a:srgbClr val="2C01A7"/>
                </a:solidFill>
              </a:rPr>
              <a:t>Do you believe in ghosts?</a:t>
            </a:r>
            <a:endParaRPr lang="en-US" sz="5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67144" y="228600"/>
            <a:ext cx="3612623" cy="5460619"/>
          </a:xfrm>
        </p:spPr>
      </p:pic>
      <p:sp>
        <p:nvSpPr>
          <p:cNvPr id="6" name="TextBox 5"/>
          <p:cNvSpPr txBox="1"/>
          <p:nvPr/>
        </p:nvSpPr>
        <p:spPr>
          <a:xfrm>
            <a:off x="990600" y="3520543"/>
            <a:ext cx="36576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Jennifer Archer</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67400"/>
            <a:ext cx="18288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ARC</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endParaRPr lang="en-US" sz="2000" b="1" dirty="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186352348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107486"/>
            <a:ext cx="2814326" cy="1810713"/>
          </a:xfrm>
        </p:spPr>
        <p:txBody>
          <a:bodyPr/>
          <a:lstStyle/>
          <a:p>
            <a:r>
              <a:rPr lang="en-US" sz="5500" b="1" i="1" dirty="0" smtClean="0">
                <a:solidFill>
                  <a:srgbClr val="2C01A7"/>
                </a:solidFill>
              </a:rPr>
              <a:t>Team Human</a:t>
            </a:r>
            <a:endParaRPr lang="en-US" sz="5500" b="1" i="1" dirty="0">
              <a:solidFill>
                <a:srgbClr val="2C01A7"/>
              </a:solidFill>
            </a:endParaRPr>
          </a:p>
        </p:txBody>
      </p:sp>
      <p:sp>
        <p:nvSpPr>
          <p:cNvPr id="3" name="Content Placeholder 2"/>
          <p:cNvSpPr>
            <a:spLocks noGrp="1"/>
          </p:cNvSpPr>
          <p:nvPr>
            <p:ph sz="half" idx="1"/>
          </p:nvPr>
        </p:nvSpPr>
        <p:spPr>
          <a:xfrm>
            <a:off x="228600" y="4286617"/>
            <a:ext cx="5029200" cy="2399566"/>
          </a:xfrm>
          <a:solidFill>
            <a:schemeClr val="accent1">
              <a:lumMod val="20000"/>
              <a:lumOff val="80000"/>
            </a:schemeClr>
          </a:solidFill>
        </p:spPr>
        <p:txBody>
          <a:bodyPr>
            <a:noAutofit/>
          </a:bodyPr>
          <a:lstStyle/>
          <a:p>
            <a:pPr marL="0" indent="0" algn="ctr">
              <a:buNone/>
            </a:pPr>
            <a:r>
              <a:rPr lang="en-US" sz="4800" dirty="0" smtClean="0">
                <a:solidFill>
                  <a:srgbClr val="2C01A7"/>
                </a:solidFill>
              </a:rPr>
              <a:t>“Friends don’t let friends date vampires.”</a:t>
            </a:r>
            <a:endParaRPr lang="en-US" sz="48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7181" y="211604"/>
            <a:ext cx="3414638" cy="5174490"/>
          </a:xfrm>
        </p:spPr>
      </p:pic>
      <p:sp>
        <p:nvSpPr>
          <p:cNvPr id="6" name="TextBox 5"/>
          <p:cNvSpPr txBox="1"/>
          <p:nvPr/>
        </p:nvSpPr>
        <p:spPr>
          <a:xfrm>
            <a:off x="990600" y="3505200"/>
            <a:ext cx="4724400" cy="830997"/>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Justine Larbalestier </a:t>
            </a:r>
          </a:p>
          <a:p>
            <a:r>
              <a:rPr lang="en-US" sz="2400" b="1" dirty="0" smtClean="0">
                <a:solidFill>
                  <a:srgbClr val="F6DB16"/>
                </a:solidFill>
                <a:effectLst>
                  <a:outerShdw blurRad="38100" dist="38100" dir="2700000" algn="tl">
                    <a:srgbClr val="000000">
                      <a:alpha val="43137"/>
                    </a:srgbClr>
                  </a:outerShdw>
                </a:effectLst>
                <a:latin typeface="Segoe Print" pitchFamily="2" charset="0"/>
              </a:rPr>
              <a:t>and Sarah Rees Brennan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LAR</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455188175"/>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7" y="1259886"/>
            <a:ext cx="2814326" cy="1810713"/>
          </a:xfrm>
        </p:spPr>
        <p:txBody>
          <a:bodyPr/>
          <a:lstStyle/>
          <a:p>
            <a:r>
              <a:rPr lang="en-US" sz="3600" b="1" i="1" dirty="0" smtClean="0">
                <a:solidFill>
                  <a:srgbClr val="2C01A7"/>
                </a:solidFill>
              </a:rPr>
              <a:t>Monument 14</a:t>
            </a:r>
            <a:endParaRPr lang="en-US" sz="3600" b="1" i="1" dirty="0">
              <a:solidFill>
                <a:srgbClr val="2C01A7"/>
              </a:solidFill>
            </a:endParaRPr>
          </a:p>
        </p:txBody>
      </p:sp>
      <p:sp>
        <p:nvSpPr>
          <p:cNvPr id="3" name="Content Placeholder 2"/>
          <p:cNvSpPr>
            <a:spLocks noGrp="1"/>
          </p:cNvSpPr>
          <p:nvPr>
            <p:ph sz="half" idx="1"/>
          </p:nvPr>
        </p:nvSpPr>
        <p:spPr>
          <a:xfrm>
            <a:off x="228600" y="4286616"/>
            <a:ext cx="5029200" cy="2495183"/>
          </a:xfrm>
          <a:solidFill>
            <a:schemeClr val="accent1">
              <a:lumMod val="20000"/>
              <a:lumOff val="80000"/>
            </a:schemeClr>
          </a:solidFill>
        </p:spPr>
        <p:txBody>
          <a:bodyPr>
            <a:noAutofit/>
          </a:bodyPr>
          <a:lstStyle/>
          <a:p>
            <a:pPr marL="0" indent="0" algn="ctr">
              <a:buNone/>
            </a:pPr>
            <a:r>
              <a:rPr lang="en-US" sz="3500" dirty="0" smtClean="0">
                <a:solidFill>
                  <a:srgbClr val="2C01A7"/>
                </a:solidFill>
              </a:rPr>
              <a:t>“Fourteen kids.  </a:t>
            </a:r>
          </a:p>
          <a:p>
            <a:pPr marL="0" indent="0" algn="ctr">
              <a:buNone/>
            </a:pPr>
            <a:r>
              <a:rPr lang="en-US" sz="3500" dirty="0" smtClean="0">
                <a:solidFill>
                  <a:srgbClr val="2C01A7"/>
                </a:solidFill>
              </a:rPr>
              <a:t>One superstore.  </a:t>
            </a:r>
          </a:p>
          <a:p>
            <a:pPr marL="0" indent="0" algn="ctr">
              <a:buNone/>
            </a:pPr>
            <a:r>
              <a:rPr lang="en-US" sz="3500" dirty="0" smtClean="0">
                <a:solidFill>
                  <a:srgbClr val="2C01A7"/>
                </a:solidFill>
              </a:rPr>
              <a:t>A million things that</a:t>
            </a:r>
          </a:p>
          <a:p>
            <a:pPr marL="0" indent="0" algn="ctr">
              <a:buNone/>
            </a:pPr>
            <a:r>
              <a:rPr lang="en-US" sz="3500" dirty="0" smtClean="0">
                <a:solidFill>
                  <a:srgbClr val="2C01A7"/>
                </a:solidFill>
              </a:rPr>
              <a:t> could go wrong.”</a:t>
            </a:r>
            <a:endParaRPr lang="en-US" sz="3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7181" y="251004"/>
            <a:ext cx="3414638" cy="5095690"/>
          </a:xfrm>
        </p:spPr>
      </p:pic>
      <p:sp>
        <p:nvSpPr>
          <p:cNvPr id="6" name="TextBox 5"/>
          <p:cNvSpPr txBox="1"/>
          <p:nvPr/>
        </p:nvSpPr>
        <p:spPr>
          <a:xfrm>
            <a:off x="1752600" y="3509818"/>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Emmy Laybourne</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LAY</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0685795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259885"/>
            <a:ext cx="2814326" cy="1810713"/>
          </a:xfrm>
        </p:spPr>
        <p:txBody>
          <a:bodyPr/>
          <a:lstStyle/>
          <a:p>
            <a:r>
              <a:rPr lang="en-US" sz="3600" b="1" i="1" dirty="0" smtClean="0">
                <a:solidFill>
                  <a:srgbClr val="2C01A7"/>
                </a:solidFill>
              </a:rPr>
              <a:t>My Book </a:t>
            </a:r>
            <a:br>
              <a:rPr lang="en-US" sz="3600" b="1" i="1" dirty="0" smtClean="0">
                <a:solidFill>
                  <a:srgbClr val="2C01A7"/>
                </a:solidFill>
              </a:rPr>
            </a:br>
            <a:r>
              <a:rPr lang="en-US" sz="3600" b="1" i="1" dirty="0" smtClean="0">
                <a:solidFill>
                  <a:srgbClr val="2C01A7"/>
                </a:solidFill>
              </a:rPr>
              <a:t>of Life </a:t>
            </a:r>
            <a:br>
              <a:rPr lang="en-US" sz="3600" b="1" i="1" dirty="0" smtClean="0">
                <a:solidFill>
                  <a:srgbClr val="2C01A7"/>
                </a:solidFill>
              </a:rPr>
            </a:br>
            <a:r>
              <a:rPr lang="en-US" sz="3600" b="1" i="1" dirty="0" smtClean="0">
                <a:solidFill>
                  <a:srgbClr val="2C01A7"/>
                </a:solidFill>
              </a:rPr>
              <a:t>by Angel</a:t>
            </a:r>
            <a:endParaRPr lang="en-US" sz="3600" b="1" i="1" dirty="0">
              <a:solidFill>
                <a:srgbClr val="2C01A7"/>
              </a:solidFill>
            </a:endParaRPr>
          </a:p>
        </p:txBody>
      </p:sp>
      <p:sp>
        <p:nvSpPr>
          <p:cNvPr id="3" name="Content Placeholder 2"/>
          <p:cNvSpPr>
            <a:spLocks noGrp="1"/>
          </p:cNvSpPr>
          <p:nvPr>
            <p:ph sz="half" idx="1"/>
          </p:nvPr>
        </p:nvSpPr>
        <p:spPr>
          <a:xfrm>
            <a:off x="228600" y="4286616"/>
            <a:ext cx="5029200" cy="2495183"/>
          </a:xfrm>
          <a:solidFill>
            <a:schemeClr val="accent1">
              <a:lumMod val="20000"/>
              <a:lumOff val="80000"/>
            </a:schemeClr>
          </a:solidFill>
        </p:spPr>
        <p:txBody>
          <a:bodyPr>
            <a:noAutofit/>
          </a:bodyPr>
          <a:lstStyle/>
          <a:p>
            <a:pPr marL="0" indent="0" algn="ctr">
              <a:buNone/>
            </a:pPr>
            <a:r>
              <a:rPr lang="en-US" sz="2600" dirty="0" smtClean="0">
                <a:solidFill>
                  <a:srgbClr val="2C01A7"/>
                </a:solidFill>
              </a:rPr>
              <a:t>When her pimp brings eleven-year-old Melli to Angel and tells her to “show her the ropes” will she have the strength to help Melli and break free?</a:t>
            </a:r>
            <a:endParaRPr lang="en-US" sz="2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7181" y="369203"/>
            <a:ext cx="3414638" cy="4859292"/>
          </a:xfrm>
        </p:spPr>
      </p:pic>
      <p:sp>
        <p:nvSpPr>
          <p:cNvPr id="6" name="TextBox 5"/>
          <p:cNvSpPr txBox="1"/>
          <p:nvPr/>
        </p:nvSpPr>
        <p:spPr>
          <a:xfrm>
            <a:off x="1905000" y="3509817"/>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Martine Leavitt</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LEA</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80150631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259885"/>
            <a:ext cx="2814326" cy="1810713"/>
          </a:xfrm>
        </p:spPr>
        <p:txBody>
          <a:bodyPr/>
          <a:lstStyle/>
          <a:p>
            <a:r>
              <a:rPr lang="en-US" sz="6000" b="1" i="1" dirty="0" smtClean="0">
                <a:solidFill>
                  <a:srgbClr val="2C01A7"/>
                </a:solidFill>
              </a:rPr>
              <a:t>Grave Mercy</a:t>
            </a:r>
            <a:endParaRPr lang="en-US" sz="6000" b="1" i="1" dirty="0">
              <a:solidFill>
                <a:srgbClr val="2C01A7"/>
              </a:solidFill>
            </a:endParaRPr>
          </a:p>
        </p:txBody>
      </p:sp>
      <p:sp>
        <p:nvSpPr>
          <p:cNvPr id="3" name="Content Placeholder 2"/>
          <p:cNvSpPr>
            <a:spLocks noGrp="1"/>
          </p:cNvSpPr>
          <p:nvPr>
            <p:ph sz="half" idx="1"/>
          </p:nvPr>
        </p:nvSpPr>
        <p:spPr>
          <a:xfrm>
            <a:off x="152400" y="4286617"/>
            <a:ext cx="5181600" cy="2342784"/>
          </a:xfrm>
          <a:solidFill>
            <a:schemeClr val="accent1">
              <a:lumMod val="20000"/>
              <a:lumOff val="80000"/>
            </a:schemeClr>
          </a:solidFill>
        </p:spPr>
        <p:txBody>
          <a:bodyPr>
            <a:noAutofit/>
          </a:bodyPr>
          <a:lstStyle/>
          <a:p>
            <a:pPr marL="0" indent="0" algn="ctr">
              <a:buNone/>
            </a:pPr>
            <a:r>
              <a:rPr lang="en-US" sz="4400" dirty="0" smtClean="0">
                <a:solidFill>
                  <a:srgbClr val="2C01A7"/>
                </a:solidFill>
              </a:rPr>
              <a:t>“Why be the sheep when you can be the wolf?”</a:t>
            </a:r>
            <a:endParaRPr lang="en-US" sz="4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71180" y="369203"/>
            <a:ext cx="3206639" cy="4859292"/>
          </a:xfrm>
        </p:spPr>
      </p:pic>
      <p:sp>
        <p:nvSpPr>
          <p:cNvPr id="6" name="TextBox 5"/>
          <p:cNvSpPr txBox="1"/>
          <p:nvPr/>
        </p:nvSpPr>
        <p:spPr>
          <a:xfrm>
            <a:off x="2133600" y="3555996"/>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Robin LaFevers</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a:t>
            </a:r>
            <a:r>
              <a:rPr lang="en-US" sz="2800" b="1" dirty="0" smtClean="0">
                <a:solidFill>
                  <a:srgbClr val="F6DB16"/>
                </a:solidFill>
                <a:effectLst>
                  <a:outerShdw blurRad="38100" dist="38100" dir="2700000" algn="tl">
                    <a:srgbClr val="000000">
                      <a:alpha val="43137"/>
                    </a:srgbClr>
                  </a:outerShdw>
                </a:effectLst>
                <a:latin typeface="Segoe Print" pitchFamily="2" charset="0"/>
              </a:rPr>
              <a:t>LEF</a:t>
            </a:r>
            <a:endParaRPr lang="en-US" sz="2800" b="1" dirty="0" smtClean="0">
              <a:solidFill>
                <a:srgbClr val="F6DB16"/>
              </a:solidFill>
              <a:effectLst>
                <a:outerShdw blurRad="38100" dist="38100" dir="2700000" algn="tl">
                  <a:srgbClr val="000000">
                    <a:alpha val="43137"/>
                  </a:srgbClr>
                </a:outerShdw>
              </a:effectLst>
              <a:latin typeface="Segoe Print" pitchFamily="2" charset="0"/>
            </a:endParaRP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00497461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259885"/>
            <a:ext cx="2814326" cy="1810713"/>
          </a:xfrm>
        </p:spPr>
        <p:txBody>
          <a:bodyPr/>
          <a:lstStyle/>
          <a:p>
            <a:r>
              <a:rPr lang="en-US" sz="6000" b="1" i="1" dirty="0" smtClean="0">
                <a:solidFill>
                  <a:srgbClr val="2C01A7"/>
                </a:solidFill>
              </a:rPr>
              <a:t>Every Day</a:t>
            </a:r>
            <a:endParaRPr lang="en-US" sz="6000" b="1" i="1" dirty="0">
              <a:solidFill>
                <a:srgbClr val="2C01A7"/>
              </a:solidFill>
            </a:endParaRPr>
          </a:p>
        </p:txBody>
      </p:sp>
      <p:sp>
        <p:nvSpPr>
          <p:cNvPr id="3" name="Content Placeholder 2"/>
          <p:cNvSpPr>
            <a:spLocks noGrp="1"/>
          </p:cNvSpPr>
          <p:nvPr>
            <p:ph sz="half" idx="1"/>
          </p:nvPr>
        </p:nvSpPr>
        <p:spPr>
          <a:xfrm>
            <a:off x="152400" y="4419600"/>
            <a:ext cx="5181600" cy="1961783"/>
          </a:xfrm>
          <a:solidFill>
            <a:schemeClr val="accent1">
              <a:lumMod val="20000"/>
              <a:lumOff val="80000"/>
            </a:schemeClr>
          </a:solidFill>
        </p:spPr>
        <p:txBody>
          <a:bodyPr>
            <a:noAutofit/>
          </a:bodyPr>
          <a:lstStyle/>
          <a:p>
            <a:pPr marL="0" indent="0" algn="ctr">
              <a:buNone/>
            </a:pPr>
            <a:r>
              <a:rPr lang="en-US" sz="2700" dirty="0" smtClean="0">
                <a:solidFill>
                  <a:srgbClr val="2C01A7"/>
                </a:solidFill>
              </a:rPr>
              <a:t>“Every day a different body.</a:t>
            </a:r>
          </a:p>
          <a:p>
            <a:pPr marL="0" indent="0" algn="ctr">
              <a:buNone/>
            </a:pPr>
            <a:r>
              <a:rPr lang="en-US" sz="2700" dirty="0" smtClean="0">
                <a:solidFill>
                  <a:srgbClr val="2C01A7"/>
                </a:solidFill>
              </a:rPr>
              <a:t>Every day a different life.</a:t>
            </a:r>
          </a:p>
          <a:p>
            <a:pPr marL="0" indent="0" algn="ctr">
              <a:buNone/>
            </a:pPr>
            <a:r>
              <a:rPr lang="en-US" sz="2700" dirty="0" smtClean="0">
                <a:solidFill>
                  <a:srgbClr val="2C01A7"/>
                </a:solidFill>
              </a:rPr>
              <a:t>Every day in love with the same girl.”</a:t>
            </a:r>
            <a:endParaRPr lang="en-US" sz="27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71180" y="381537"/>
            <a:ext cx="3206639" cy="4834624"/>
          </a:xfrm>
        </p:spPr>
      </p:pic>
      <p:sp>
        <p:nvSpPr>
          <p:cNvPr id="6" name="TextBox 5"/>
          <p:cNvSpPr txBox="1"/>
          <p:nvPr/>
        </p:nvSpPr>
        <p:spPr>
          <a:xfrm>
            <a:off x="2133600" y="3555996"/>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David Levithan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LEV</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9214925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70135" y="1259886"/>
            <a:ext cx="2814326" cy="1810713"/>
          </a:xfrm>
        </p:spPr>
        <p:txBody>
          <a:bodyPr/>
          <a:lstStyle/>
          <a:p>
            <a:r>
              <a:rPr lang="en-US" sz="5600" b="1" i="1" dirty="0" smtClean="0">
                <a:solidFill>
                  <a:srgbClr val="2C01A7"/>
                </a:solidFill>
              </a:rPr>
              <a:t>Legend</a:t>
            </a:r>
            <a:endParaRPr lang="en-US" sz="5600" b="1" i="1" dirty="0">
              <a:solidFill>
                <a:srgbClr val="2C01A7"/>
              </a:solidFill>
            </a:endParaRPr>
          </a:p>
        </p:txBody>
      </p:sp>
      <p:sp>
        <p:nvSpPr>
          <p:cNvPr id="3" name="Content Placeholder 2"/>
          <p:cNvSpPr>
            <a:spLocks noGrp="1"/>
          </p:cNvSpPr>
          <p:nvPr>
            <p:ph sz="half" idx="1"/>
          </p:nvPr>
        </p:nvSpPr>
        <p:spPr>
          <a:xfrm>
            <a:off x="152400" y="4419600"/>
            <a:ext cx="5181600" cy="2286000"/>
          </a:xfrm>
          <a:solidFill>
            <a:schemeClr val="accent1">
              <a:lumMod val="20000"/>
              <a:lumOff val="80000"/>
            </a:schemeClr>
          </a:solidFill>
        </p:spPr>
        <p:txBody>
          <a:bodyPr>
            <a:noAutofit/>
          </a:bodyPr>
          <a:lstStyle/>
          <a:p>
            <a:pPr marL="0" indent="0" algn="ctr">
              <a:buNone/>
            </a:pPr>
            <a:r>
              <a:rPr lang="en-US" sz="2400" dirty="0" smtClean="0">
                <a:solidFill>
                  <a:srgbClr val="2C01A7"/>
                </a:solidFill>
              </a:rPr>
              <a:t>North America is divided and war-torn.  June, a brilliant soldier has vowed to hunt and kill Day, a rebel and criminal.  They soon discover the Republic’s dark secrets. </a:t>
            </a:r>
            <a:endParaRPr lang="en-US" sz="2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91373" y="381537"/>
            <a:ext cx="3166252" cy="4834624"/>
          </a:xfrm>
        </p:spPr>
      </p:pic>
      <p:sp>
        <p:nvSpPr>
          <p:cNvPr id="6" name="TextBox 5"/>
          <p:cNvSpPr txBox="1"/>
          <p:nvPr/>
        </p:nvSpPr>
        <p:spPr>
          <a:xfrm>
            <a:off x="2362200" y="3555996"/>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Marie Lu</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a:t>
            </a:r>
            <a:r>
              <a:rPr lang="en-US" sz="2800" b="1" dirty="0" smtClean="0">
                <a:solidFill>
                  <a:srgbClr val="F6DB16"/>
                </a:solidFill>
                <a:effectLst>
                  <a:outerShdw blurRad="38100" dist="38100" dir="2700000" algn="tl">
                    <a:srgbClr val="000000">
                      <a:alpha val="43137"/>
                    </a:srgbClr>
                  </a:outerShdw>
                </a:effectLst>
                <a:latin typeface="Segoe Print" pitchFamily="2" charset="0"/>
              </a:rPr>
              <a:t>LU</a:t>
            </a:r>
            <a:endParaRPr lang="en-US" sz="2800" b="1" dirty="0" smtClean="0">
              <a:solidFill>
                <a:srgbClr val="F6DB16"/>
              </a:solidFill>
              <a:effectLst>
                <a:outerShdw blurRad="38100" dist="38100" dir="2700000" algn="tl">
                  <a:srgbClr val="000000">
                    <a:alpha val="43137"/>
                  </a:srgbClr>
                </a:outerShdw>
              </a:effectLst>
              <a:latin typeface="Segoe Print" pitchFamily="2" charset="0"/>
            </a:endParaRP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4767295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70135" y="1259886"/>
            <a:ext cx="2814326" cy="1810713"/>
          </a:xfrm>
        </p:spPr>
        <p:txBody>
          <a:bodyPr/>
          <a:lstStyle/>
          <a:p>
            <a:r>
              <a:rPr lang="en-US" sz="5400" b="1" i="1" dirty="0" smtClean="0">
                <a:solidFill>
                  <a:srgbClr val="2C01A7"/>
                </a:solidFill>
              </a:rPr>
              <a:t>I Hunt Killers</a:t>
            </a:r>
            <a:endParaRPr lang="en-US" sz="5400" b="1" i="1" dirty="0">
              <a:solidFill>
                <a:srgbClr val="2C01A7"/>
              </a:solidFill>
            </a:endParaRPr>
          </a:p>
        </p:txBody>
      </p:sp>
      <p:sp>
        <p:nvSpPr>
          <p:cNvPr id="3" name="Content Placeholder 2"/>
          <p:cNvSpPr>
            <a:spLocks noGrp="1"/>
          </p:cNvSpPr>
          <p:nvPr>
            <p:ph sz="half" idx="1"/>
          </p:nvPr>
        </p:nvSpPr>
        <p:spPr>
          <a:xfrm>
            <a:off x="152400" y="4267200"/>
            <a:ext cx="5181600" cy="2362200"/>
          </a:xfrm>
          <a:solidFill>
            <a:schemeClr val="accent1">
              <a:lumMod val="20000"/>
              <a:lumOff val="80000"/>
            </a:schemeClr>
          </a:solidFill>
        </p:spPr>
        <p:txBody>
          <a:bodyPr>
            <a:noAutofit/>
          </a:bodyPr>
          <a:lstStyle/>
          <a:p>
            <a:pPr marL="0" indent="0" algn="ctr">
              <a:buNone/>
            </a:pPr>
            <a:r>
              <a:rPr lang="en-US" sz="3800" dirty="0" smtClean="0">
                <a:solidFill>
                  <a:srgbClr val="2C01A7"/>
                </a:solidFill>
              </a:rPr>
              <a:t>“What if the world’s most notorious serial killer…was your dad?”</a:t>
            </a:r>
            <a:endParaRPr lang="en-US" sz="38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91373" y="399804"/>
            <a:ext cx="3166252" cy="4798089"/>
          </a:xfrm>
        </p:spPr>
      </p:pic>
      <p:sp>
        <p:nvSpPr>
          <p:cNvPr id="6" name="TextBox 5"/>
          <p:cNvSpPr txBox="1"/>
          <p:nvPr/>
        </p:nvSpPr>
        <p:spPr>
          <a:xfrm>
            <a:off x="2362200" y="3555996"/>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Barry Lyga</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LYG</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782204038"/>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03621" y="1336086"/>
            <a:ext cx="2814326" cy="1810713"/>
          </a:xfrm>
        </p:spPr>
        <p:txBody>
          <a:bodyPr/>
          <a:lstStyle/>
          <a:p>
            <a:r>
              <a:rPr lang="en-US" sz="4400" b="1" i="1" dirty="0" smtClean="0">
                <a:solidFill>
                  <a:srgbClr val="2C01A7"/>
                </a:solidFill>
              </a:rPr>
              <a:t>Second Chance Summer</a:t>
            </a:r>
            <a:endParaRPr lang="en-US" sz="4400" b="1" i="1" dirty="0">
              <a:solidFill>
                <a:srgbClr val="2C01A7"/>
              </a:solidFill>
            </a:endParaRPr>
          </a:p>
        </p:txBody>
      </p:sp>
      <p:sp>
        <p:nvSpPr>
          <p:cNvPr id="3" name="Content Placeholder 2"/>
          <p:cNvSpPr>
            <a:spLocks noGrp="1"/>
          </p:cNvSpPr>
          <p:nvPr>
            <p:ph sz="half" idx="1"/>
          </p:nvPr>
        </p:nvSpPr>
        <p:spPr>
          <a:xfrm>
            <a:off x="152400" y="4267200"/>
            <a:ext cx="5181600" cy="2362200"/>
          </a:xfrm>
          <a:solidFill>
            <a:schemeClr val="accent1">
              <a:lumMod val="20000"/>
              <a:lumOff val="80000"/>
            </a:schemeClr>
          </a:solidFill>
        </p:spPr>
        <p:txBody>
          <a:bodyPr>
            <a:noAutofit/>
          </a:bodyPr>
          <a:lstStyle/>
          <a:p>
            <a:pPr marL="0" indent="0" algn="ctr">
              <a:buNone/>
            </a:pPr>
            <a:r>
              <a:rPr lang="en-US" sz="2400" dirty="0" smtClean="0">
                <a:solidFill>
                  <a:srgbClr val="2C01A7"/>
                </a:solidFill>
              </a:rPr>
              <a:t>Taylor’s family takes one last trip to the summerhouse after receiving devastating news.   She realizes she has a second chance with family, friends,  and maybe love.</a:t>
            </a:r>
            <a:endParaRPr lang="en-US" sz="2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91373" y="418071"/>
            <a:ext cx="3166252" cy="4761555"/>
          </a:xfrm>
        </p:spPr>
      </p:pic>
      <p:sp>
        <p:nvSpPr>
          <p:cNvPr id="6" name="TextBox 5"/>
          <p:cNvSpPr txBox="1"/>
          <p:nvPr/>
        </p:nvSpPr>
        <p:spPr>
          <a:xfrm>
            <a:off x="2133600" y="3555996"/>
            <a:ext cx="3581400" cy="461665"/>
          </a:xfrm>
          <a:prstGeom prst="rect">
            <a:avLst/>
          </a:prstGeom>
          <a:noFill/>
        </p:spPr>
        <p:txBody>
          <a:bodyPr wrap="square" rtlCol="0">
            <a:spAutoFit/>
          </a:bodyPr>
          <a:lstStyle/>
          <a:p>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Morgan Matson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MAT</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79239278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03621" y="1336086"/>
            <a:ext cx="2814326" cy="1810713"/>
          </a:xfrm>
        </p:spPr>
        <p:txBody>
          <a:bodyPr/>
          <a:lstStyle/>
          <a:p>
            <a:r>
              <a:rPr lang="en-US" b="1" i="1" dirty="0" smtClean="0">
                <a:solidFill>
                  <a:srgbClr val="2C01A7"/>
                </a:solidFill>
              </a:rPr>
              <a:t>Somebody, Please Tell Me Who I Am</a:t>
            </a:r>
            <a:endParaRPr lang="en-US" b="1" i="1" dirty="0">
              <a:solidFill>
                <a:srgbClr val="2C01A7"/>
              </a:solidFill>
            </a:endParaRPr>
          </a:p>
        </p:txBody>
      </p:sp>
      <p:sp>
        <p:nvSpPr>
          <p:cNvPr id="3" name="Content Placeholder 2"/>
          <p:cNvSpPr>
            <a:spLocks noGrp="1"/>
          </p:cNvSpPr>
          <p:nvPr>
            <p:ph sz="half" idx="1"/>
          </p:nvPr>
        </p:nvSpPr>
        <p:spPr>
          <a:xfrm>
            <a:off x="152400" y="4267200"/>
            <a:ext cx="5181600" cy="2362200"/>
          </a:xfrm>
          <a:solidFill>
            <a:schemeClr val="accent1">
              <a:lumMod val="20000"/>
              <a:lumOff val="80000"/>
            </a:schemeClr>
          </a:solidFill>
        </p:spPr>
        <p:txBody>
          <a:bodyPr>
            <a:noAutofit/>
          </a:bodyPr>
          <a:lstStyle/>
          <a:p>
            <a:pPr marL="0" indent="0" algn="ctr">
              <a:buNone/>
            </a:pPr>
            <a:r>
              <a:rPr lang="en-US" sz="3000" dirty="0" smtClean="0">
                <a:solidFill>
                  <a:srgbClr val="2C01A7"/>
                </a:solidFill>
              </a:rPr>
              <a:t>“After being severely wounded in Iraq, Ben’s traumatic brain injury turns everyone’s world upside down.”</a:t>
            </a:r>
            <a:endParaRPr lang="en-US" sz="3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91373" y="430248"/>
            <a:ext cx="3166252" cy="4737200"/>
          </a:xfrm>
        </p:spPr>
      </p:pic>
      <p:sp>
        <p:nvSpPr>
          <p:cNvPr id="6" name="TextBox 5"/>
          <p:cNvSpPr txBox="1"/>
          <p:nvPr/>
        </p:nvSpPr>
        <p:spPr>
          <a:xfrm>
            <a:off x="1801091" y="3426691"/>
            <a:ext cx="3886200" cy="830997"/>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Harry Mazer and </a:t>
            </a:r>
          </a:p>
          <a:p>
            <a:pPr algn="ctr"/>
            <a:r>
              <a:rPr lang="en-US" sz="2400" b="1" dirty="0" smtClean="0">
                <a:solidFill>
                  <a:srgbClr val="F6DB16"/>
                </a:solidFill>
                <a:effectLst>
                  <a:outerShdw blurRad="38100" dist="38100" dir="2700000" algn="tl">
                    <a:srgbClr val="000000">
                      <a:alpha val="43137"/>
                    </a:srgbClr>
                  </a:outerShdw>
                </a:effectLst>
                <a:latin typeface="Segoe Print" pitchFamily="2" charset="0"/>
              </a:rPr>
              <a:t>Peter Lerangis</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MAZ</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62044171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5" y="1259887"/>
            <a:ext cx="2814326" cy="1810713"/>
          </a:xfrm>
        </p:spPr>
        <p:txBody>
          <a:bodyPr/>
          <a:lstStyle/>
          <a:p>
            <a:r>
              <a:rPr lang="en-US" sz="3600" b="1" i="1" dirty="0" smtClean="0">
                <a:solidFill>
                  <a:srgbClr val="2C01A7"/>
                </a:solidFill>
              </a:rPr>
              <a:t>Never Fall Down: A Novel</a:t>
            </a:r>
            <a:endParaRPr lang="en-US" sz="3600" b="1" i="1" dirty="0">
              <a:solidFill>
                <a:srgbClr val="2C01A7"/>
              </a:solidFill>
            </a:endParaRPr>
          </a:p>
        </p:txBody>
      </p:sp>
      <p:sp>
        <p:nvSpPr>
          <p:cNvPr id="3" name="Content Placeholder 2"/>
          <p:cNvSpPr>
            <a:spLocks noGrp="1"/>
          </p:cNvSpPr>
          <p:nvPr>
            <p:ph sz="half" idx="1"/>
          </p:nvPr>
        </p:nvSpPr>
        <p:spPr>
          <a:xfrm>
            <a:off x="152400" y="4038600"/>
            <a:ext cx="5181600" cy="2667000"/>
          </a:xfrm>
          <a:solidFill>
            <a:schemeClr val="accent1">
              <a:lumMod val="20000"/>
              <a:lumOff val="80000"/>
            </a:schemeClr>
          </a:solidFill>
        </p:spPr>
        <p:txBody>
          <a:bodyPr>
            <a:noAutofit/>
          </a:bodyPr>
          <a:lstStyle/>
          <a:p>
            <a:pPr marL="0" indent="0" algn="ctr">
              <a:buNone/>
            </a:pPr>
            <a:r>
              <a:rPr lang="en-US" sz="3400" dirty="0" smtClean="0">
                <a:solidFill>
                  <a:srgbClr val="2C01A7"/>
                </a:solidFill>
              </a:rPr>
              <a:t>“You show you care, you die.  You show fear, you die.        You show nothing, maybe you live.”</a:t>
            </a:r>
            <a:endParaRPr lang="en-US" sz="3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99471" y="430248"/>
            <a:ext cx="3150056" cy="4737200"/>
          </a:xfrm>
        </p:spPr>
      </p:pic>
      <p:sp>
        <p:nvSpPr>
          <p:cNvPr id="6" name="TextBox 5"/>
          <p:cNvSpPr txBox="1"/>
          <p:nvPr/>
        </p:nvSpPr>
        <p:spPr>
          <a:xfrm>
            <a:off x="17526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Patricia McCormick</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MCC</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6302339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61183" y="1140096"/>
            <a:ext cx="2691994" cy="1990989"/>
          </a:xfrm>
        </p:spPr>
        <p:txBody>
          <a:bodyPr/>
          <a:lstStyle/>
          <a:p>
            <a:r>
              <a:rPr lang="en-US" sz="3600" b="1" i="1" dirty="0" smtClean="0">
                <a:solidFill>
                  <a:srgbClr val="2C01A7"/>
                </a:solidFill>
              </a:rPr>
              <a:t>Master of Deceit: </a:t>
            </a:r>
            <a:br>
              <a:rPr lang="en-US" sz="3600" b="1" i="1" dirty="0" smtClean="0">
                <a:solidFill>
                  <a:srgbClr val="2C01A7"/>
                </a:solidFill>
              </a:rPr>
            </a:br>
            <a:r>
              <a:rPr lang="en-US" sz="2500" b="1" i="1" dirty="0" smtClean="0">
                <a:solidFill>
                  <a:srgbClr val="2C01A7"/>
                </a:solidFill>
              </a:rPr>
              <a:t>J</a:t>
            </a:r>
            <a:r>
              <a:rPr lang="en-US" sz="2000" b="1" i="1" dirty="0" smtClean="0">
                <a:solidFill>
                  <a:srgbClr val="2C01A7"/>
                </a:solidFill>
              </a:rPr>
              <a:t>. Edgar Hoover and America in the Age of Lies</a:t>
            </a:r>
            <a:endParaRPr lang="en-US" sz="2000" b="1" i="1" dirty="0">
              <a:solidFill>
                <a:srgbClr val="2C01A7"/>
              </a:solidFill>
            </a:endParaRPr>
          </a:p>
        </p:txBody>
      </p:sp>
      <p:sp>
        <p:nvSpPr>
          <p:cNvPr id="3" name="Content Placeholder 2"/>
          <p:cNvSpPr>
            <a:spLocks noGrp="1"/>
          </p:cNvSpPr>
          <p:nvPr>
            <p:ph sz="half" idx="1"/>
          </p:nvPr>
        </p:nvSpPr>
        <p:spPr>
          <a:xfrm>
            <a:off x="228600" y="4229834"/>
            <a:ext cx="4724400" cy="2468563"/>
          </a:xfrm>
          <a:solidFill>
            <a:schemeClr val="accent1">
              <a:lumMod val="20000"/>
              <a:lumOff val="80000"/>
            </a:schemeClr>
          </a:solidFill>
        </p:spPr>
        <p:txBody>
          <a:bodyPr>
            <a:noAutofit/>
          </a:bodyPr>
          <a:lstStyle/>
          <a:p>
            <a:pPr marL="0" indent="0" algn="ctr">
              <a:buNone/>
            </a:pPr>
            <a:r>
              <a:rPr lang="en-US" dirty="0" smtClean="0">
                <a:solidFill>
                  <a:srgbClr val="2C01A7"/>
                </a:solidFill>
              </a:rPr>
              <a:t>Hoover, head of the FBI and guardian and protector of America, was a master of hiding his illegal tactics.</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67144" y="548178"/>
            <a:ext cx="3612623" cy="4821462"/>
          </a:xfrm>
        </p:spPr>
      </p:pic>
      <p:sp>
        <p:nvSpPr>
          <p:cNvPr id="6" name="TextBox 5"/>
          <p:cNvSpPr txBox="1"/>
          <p:nvPr/>
        </p:nvSpPr>
        <p:spPr>
          <a:xfrm>
            <a:off x="990600" y="3520543"/>
            <a:ext cx="36576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Marc Aronson</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1828800" cy="95410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363.25</a:t>
            </a:r>
          </a:p>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ARO</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749748193"/>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5" y="1259887"/>
            <a:ext cx="2814326" cy="1810713"/>
          </a:xfrm>
        </p:spPr>
        <p:txBody>
          <a:bodyPr/>
          <a:lstStyle/>
          <a:p>
            <a:r>
              <a:rPr lang="en-US" sz="4000" b="1" i="1" dirty="0" smtClean="0">
                <a:solidFill>
                  <a:srgbClr val="2C01A7"/>
                </a:solidFill>
              </a:rPr>
              <a:t>Beyond: A Ghost Story</a:t>
            </a:r>
            <a:endParaRPr lang="en-US" sz="4000" b="1" i="1" dirty="0">
              <a:solidFill>
                <a:srgbClr val="2C01A7"/>
              </a:solidFill>
            </a:endParaRPr>
          </a:p>
        </p:txBody>
      </p:sp>
      <p:sp>
        <p:nvSpPr>
          <p:cNvPr id="3" name="Content Placeholder 2"/>
          <p:cNvSpPr>
            <a:spLocks noGrp="1"/>
          </p:cNvSpPr>
          <p:nvPr>
            <p:ph sz="half" idx="1"/>
          </p:nvPr>
        </p:nvSpPr>
        <p:spPr>
          <a:xfrm>
            <a:off x="152400" y="4343400"/>
            <a:ext cx="5181600" cy="2091898"/>
          </a:xfrm>
          <a:solidFill>
            <a:schemeClr val="accent1">
              <a:lumMod val="20000"/>
              <a:lumOff val="80000"/>
            </a:schemeClr>
          </a:solidFill>
        </p:spPr>
        <p:txBody>
          <a:bodyPr>
            <a:noAutofit/>
          </a:bodyPr>
          <a:lstStyle/>
          <a:p>
            <a:pPr marL="0" indent="0" algn="ctr">
              <a:buNone/>
            </a:pPr>
            <a:r>
              <a:rPr lang="en-US" sz="4400" dirty="0" smtClean="0">
                <a:solidFill>
                  <a:srgbClr val="2C01A7"/>
                </a:solidFill>
              </a:rPr>
              <a:t>Just me and my shadow—who’s trying to kill me.</a:t>
            </a:r>
            <a:endParaRPr lang="en-US" sz="4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99471" y="551404"/>
            <a:ext cx="3150056" cy="4494887"/>
          </a:xfrm>
        </p:spPr>
      </p:pic>
      <p:sp>
        <p:nvSpPr>
          <p:cNvPr id="6" name="TextBox 5"/>
          <p:cNvSpPr txBox="1"/>
          <p:nvPr/>
        </p:nvSpPr>
        <p:spPr>
          <a:xfrm>
            <a:off x="17526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Graham McNamee</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MCN</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78275517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70135" y="1309746"/>
            <a:ext cx="2814326" cy="1810713"/>
          </a:xfrm>
        </p:spPr>
        <p:txBody>
          <a:bodyPr/>
          <a:lstStyle/>
          <a:p>
            <a:r>
              <a:rPr lang="en-US" sz="6000" b="1" i="1" dirty="0" smtClean="0">
                <a:solidFill>
                  <a:srgbClr val="2C01A7"/>
                </a:solidFill>
              </a:rPr>
              <a:t>Cinder</a:t>
            </a:r>
            <a:endParaRPr lang="en-US" sz="6000" b="1" i="1" dirty="0">
              <a:solidFill>
                <a:srgbClr val="2C01A7"/>
              </a:solidFill>
            </a:endParaRPr>
          </a:p>
        </p:txBody>
      </p:sp>
      <p:sp>
        <p:nvSpPr>
          <p:cNvPr id="3" name="Content Placeholder 2"/>
          <p:cNvSpPr>
            <a:spLocks noGrp="1"/>
          </p:cNvSpPr>
          <p:nvPr>
            <p:ph sz="half" idx="1"/>
          </p:nvPr>
        </p:nvSpPr>
        <p:spPr>
          <a:xfrm>
            <a:off x="152400" y="4114800"/>
            <a:ext cx="5181600" cy="2590800"/>
          </a:xfrm>
          <a:solidFill>
            <a:schemeClr val="accent1">
              <a:lumMod val="20000"/>
              <a:lumOff val="80000"/>
            </a:schemeClr>
          </a:solidFill>
        </p:spPr>
        <p:txBody>
          <a:bodyPr>
            <a:noAutofit/>
          </a:bodyPr>
          <a:lstStyle/>
          <a:p>
            <a:pPr marL="0" indent="0" algn="ctr">
              <a:buNone/>
            </a:pPr>
            <a:r>
              <a:rPr lang="en-US" sz="5400" dirty="0" smtClean="0">
                <a:solidFill>
                  <a:srgbClr val="2C01A7"/>
                </a:solidFill>
              </a:rPr>
              <a:t>Cinderella turned cyborg.</a:t>
            </a:r>
            <a:endParaRPr lang="en-US" sz="5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95169" y="154016"/>
            <a:ext cx="3220231" cy="4892275"/>
          </a:xfrm>
        </p:spPr>
      </p:pic>
      <p:sp>
        <p:nvSpPr>
          <p:cNvPr id="6" name="TextBox 5"/>
          <p:cNvSpPr txBox="1"/>
          <p:nvPr/>
        </p:nvSpPr>
        <p:spPr>
          <a:xfrm>
            <a:off x="17526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Marissa Meyer</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MEY</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143166633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6" y="1412285"/>
            <a:ext cx="2814326" cy="1810713"/>
          </a:xfrm>
        </p:spPr>
        <p:txBody>
          <a:bodyPr/>
          <a:lstStyle/>
          <a:p>
            <a:r>
              <a:rPr lang="en-US" sz="2000" b="1" i="1" dirty="0" smtClean="0">
                <a:solidFill>
                  <a:srgbClr val="2C01A7"/>
                </a:solidFill>
              </a:rPr>
              <a:t>No Crystal Stair: A Documentary Novel of the Life and Work of Lewis Michaux, Harlem Bookseller</a:t>
            </a:r>
            <a:endParaRPr lang="en-US" sz="2000" b="1" i="1" dirty="0">
              <a:solidFill>
                <a:srgbClr val="2C01A7"/>
              </a:solidFill>
            </a:endParaRPr>
          </a:p>
        </p:txBody>
      </p:sp>
      <p:sp>
        <p:nvSpPr>
          <p:cNvPr id="3" name="Content Placeholder 2"/>
          <p:cNvSpPr>
            <a:spLocks noGrp="1"/>
          </p:cNvSpPr>
          <p:nvPr>
            <p:ph sz="half" idx="1"/>
          </p:nvPr>
        </p:nvSpPr>
        <p:spPr>
          <a:xfrm>
            <a:off x="152400" y="4273852"/>
            <a:ext cx="5181600" cy="2286000"/>
          </a:xfrm>
          <a:solidFill>
            <a:schemeClr val="accent1">
              <a:lumMod val="20000"/>
              <a:lumOff val="80000"/>
            </a:schemeClr>
          </a:solidFill>
        </p:spPr>
        <p:txBody>
          <a:bodyPr>
            <a:noAutofit/>
          </a:bodyPr>
          <a:lstStyle/>
          <a:p>
            <a:pPr marL="0" indent="0" algn="ctr">
              <a:buNone/>
            </a:pPr>
            <a:r>
              <a:rPr lang="en-US" sz="2400" dirty="0" smtClean="0">
                <a:solidFill>
                  <a:srgbClr val="2C01A7"/>
                </a:solidFill>
              </a:rPr>
              <a:t>In 1939 Michaux started with “five books, a building, and one hundred dollars”.  By 1975 his bookstore was the intellectual center of Harlem enriching and empowering African Americans.</a:t>
            </a:r>
            <a:endParaRPr lang="en-US" sz="2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95169" y="226950"/>
            <a:ext cx="3296431" cy="4665717"/>
          </a:xfrm>
        </p:spPr>
      </p:pic>
      <p:sp>
        <p:nvSpPr>
          <p:cNvPr id="6" name="TextBox 5"/>
          <p:cNvSpPr txBox="1"/>
          <p:nvPr/>
        </p:nvSpPr>
        <p:spPr>
          <a:xfrm>
            <a:off x="8382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Vaunda Micheaux Nelson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NEL</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63265205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183685"/>
            <a:ext cx="2814326" cy="1810713"/>
          </a:xfrm>
        </p:spPr>
        <p:txBody>
          <a:bodyPr/>
          <a:lstStyle/>
          <a:p>
            <a:r>
              <a:rPr lang="en-US" sz="4000" b="1" i="1" dirty="0" smtClean="0">
                <a:solidFill>
                  <a:srgbClr val="2C01A7"/>
                </a:solidFill>
              </a:rPr>
              <a:t>A Confusion of Princes</a:t>
            </a:r>
            <a:endParaRPr lang="en-US" sz="4000" b="1" i="1" dirty="0">
              <a:solidFill>
                <a:srgbClr val="2C01A7"/>
              </a:solidFill>
            </a:endParaRPr>
          </a:p>
        </p:txBody>
      </p:sp>
      <p:sp>
        <p:nvSpPr>
          <p:cNvPr id="3" name="Content Placeholder 2"/>
          <p:cNvSpPr>
            <a:spLocks noGrp="1"/>
          </p:cNvSpPr>
          <p:nvPr>
            <p:ph sz="half" idx="1"/>
          </p:nvPr>
        </p:nvSpPr>
        <p:spPr>
          <a:xfrm>
            <a:off x="228600" y="4495800"/>
            <a:ext cx="5181600" cy="2126948"/>
          </a:xfrm>
          <a:solidFill>
            <a:schemeClr val="accent1">
              <a:lumMod val="20000"/>
              <a:lumOff val="80000"/>
            </a:schemeClr>
          </a:solidFill>
        </p:spPr>
        <p:txBody>
          <a:bodyPr>
            <a:noAutofit/>
          </a:bodyPr>
          <a:lstStyle/>
          <a:p>
            <a:pPr marL="0" indent="0" algn="ctr">
              <a:buNone/>
            </a:pPr>
            <a:r>
              <a:rPr lang="en-US" sz="2400" dirty="0" smtClean="0">
                <a:solidFill>
                  <a:srgbClr val="2C01A7"/>
                </a:solidFill>
              </a:rPr>
              <a:t>Being a prince isn’t all it’s cracked up to be.  </a:t>
            </a:r>
          </a:p>
          <a:p>
            <a:pPr marL="0" indent="0" algn="ctr">
              <a:buNone/>
            </a:pPr>
            <a:r>
              <a:rPr lang="en-US" sz="2400" dirty="0" smtClean="0">
                <a:solidFill>
                  <a:srgbClr val="2C01A7"/>
                </a:solidFill>
              </a:rPr>
              <a:t>Especially when there are ten million other princes trying to become emperor also.  </a:t>
            </a:r>
            <a:endParaRPr lang="en-US" sz="2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85740" y="174102"/>
            <a:ext cx="3129660" cy="4718565"/>
          </a:xfrm>
        </p:spPr>
      </p:pic>
      <p:sp>
        <p:nvSpPr>
          <p:cNvPr id="6" name="TextBox 5"/>
          <p:cNvSpPr txBox="1"/>
          <p:nvPr/>
        </p:nvSpPr>
        <p:spPr>
          <a:xfrm>
            <a:off x="8382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Garth Nix</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NIX</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3652665772"/>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183685"/>
            <a:ext cx="2814326" cy="1810713"/>
          </a:xfrm>
        </p:spPr>
        <p:txBody>
          <a:bodyPr/>
          <a:lstStyle/>
          <a:p>
            <a:r>
              <a:rPr lang="en-US" sz="4000" b="1" i="1" dirty="0" smtClean="0">
                <a:solidFill>
                  <a:srgbClr val="2C01A7"/>
                </a:solidFill>
              </a:rPr>
              <a:t>Life: An Exploded Diagram</a:t>
            </a:r>
            <a:endParaRPr lang="en-US" sz="4000" b="1" i="1" dirty="0">
              <a:solidFill>
                <a:srgbClr val="2C01A7"/>
              </a:solidFill>
            </a:endParaRPr>
          </a:p>
        </p:txBody>
      </p:sp>
      <p:sp>
        <p:nvSpPr>
          <p:cNvPr id="3" name="Content Placeholder 2"/>
          <p:cNvSpPr>
            <a:spLocks noGrp="1"/>
          </p:cNvSpPr>
          <p:nvPr>
            <p:ph sz="half" idx="1"/>
          </p:nvPr>
        </p:nvSpPr>
        <p:spPr>
          <a:xfrm>
            <a:off x="228600" y="4267200"/>
            <a:ext cx="5181600" cy="2355548"/>
          </a:xfrm>
          <a:solidFill>
            <a:schemeClr val="accent1">
              <a:lumMod val="20000"/>
              <a:lumOff val="80000"/>
            </a:schemeClr>
          </a:solidFill>
        </p:spPr>
        <p:txBody>
          <a:bodyPr>
            <a:noAutofit/>
          </a:bodyPr>
          <a:lstStyle/>
          <a:p>
            <a:pPr marL="0" indent="0" algn="ctr">
              <a:buNone/>
            </a:pPr>
            <a:r>
              <a:rPr lang="en-US" sz="5200" dirty="0" smtClean="0">
                <a:solidFill>
                  <a:srgbClr val="2C01A7"/>
                </a:solidFill>
              </a:rPr>
              <a:t>“Can love survive a lifetime?”</a:t>
            </a:r>
            <a:endParaRPr lang="en-US" sz="52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29800" y="206749"/>
            <a:ext cx="3009400" cy="4685918"/>
          </a:xfrm>
        </p:spPr>
      </p:pic>
      <p:sp>
        <p:nvSpPr>
          <p:cNvPr id="6" name="TextBox 5"/>
          <p:cNvSpPr txBox="1"/>
          <p:nvPr/>
        </p:nvSpPr>
        <p:spPr>
          <a:xfrm>
            <a:off x="8382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Mal Peet</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PEE</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824717848"/>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336085"/>
            <a:ext cx="2814326" cy="1810713"/>
          </a:xfrm>
        </p:spPr>
        <p:txBody>
          <a:bodyPr/>
          <a:lstStyle/>
          <a:p>
            <a:r>
              <a:rPr lang="en-US" sz="4000" b="1" i="1" dirty="0" smtClean="0">
                <a:solidFill>
                  <a:srgbClr val="2C01A7"/>
                </a:solidFill>
              </a:rPr>
              <a:t>The Knife and the Butterfly</a:t>
            </a:r>
            <a:endParaRPr lang="en-US" sz="4000" b="1" i="1" dirty="0">
              <a:solidFill>
                <a:srgbClr val="2C01A7"/>
              </a:solidFill>
            </a:endParaRPr>
          </a:p>
        </p:txBody>
      </p:sp>
      <p:sp>
        <p:nvSpPr>
          <p:cNvPr id="3" name="Content Placeholder 2"/>
          <p:cNvSpPr>
            <a:spLocks noGrp="1"/>
          </p:cNvSpPr>
          <p:nvPr>
            <p:ph sz="half" idx="1"/>
          </p:nvPr>
        </p:nvSpPr>
        <p:spPr>
          <a:xfrm>
            <a:off x="304800" y="4267200"/>
            <a:ext cx="5181600" cy="2438400"/>
          </a:xfrm>
          <a:solidFill>
            <a:schemeClr val="accent1">
              <a:lumMod val="20000"/>
              <a:lumOff val="80000"/>
            </a:schemeClr>
          </a:solidFill>
        </p:spPr>
        <p:txBody>
          <a:bodyPr>
            <a:noAutofit/>
          </a:bodyPr>
          <a:lstStyle/>
          <a:p>
            <a:pPr marL="0" indent="0" algn="ctr">
              <a:buNone/>
            </a:pPr>
            <a:r>
              <a:rPr lang="en-US" sz="2600" dirty="0" smtClean="0">
                <a:solidFill>
                  <a:srgbClr val="2C01A7"/>
                </a:solidFill>
              </a:rPr>
              <a:t>Azael wakes up in jail and only remembers a gang fight.  Now he must observe a female inmate and try to piece together what happened.</a:t>
            </a:r>
            <a:endParaRPr lang="en-US" sz="2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98356" y="240926"/>
            <a:ext cx="3293244" cy="4635874"/>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Ashley Hope Perez</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PER</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48927963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336085"/>
            <a:ext cx="2814326" cy="1810713"/>
          </a:xfrm>
        </p:spPr>
        <p:txBody>
          <a:bodyPr/>
          <a:lstStyle/>
          <a:p>
            <a:r>
              <a:rPr lang="en-US" sz="5400" b="1" i="1" dirty="0" smtClean="0">
                <a:solidFill>
                  <a:srgbClr val="2C01A7"/>
                </a:solidFill>
              </a:rPr>
              <a:t>Desert Angel</a:t>
            </a:r>
            <a:endParaRPr lang="en-US" sz="5400" b="1" i="1" dirty="0">
              <a:solidFill>
                <a:srgbClr val="2C01A7"/>
              </a:solidFill>
            </a:endParaRPr>
          </a:p>
        </p:txBody>
      </p:sp>
      <p:sp>
        <p:nvSpPr>
          <p:cNvPr id="3" name="Content Placeholder 2"/>
          <p:cNvSpPr>
            <a:spLocks noGrp="1"/>
          </p:cNvSpPr>
          <p:nvPr>
            <p:ph sz="half" idx="1"/>
          </p:nvPr>
        </p:nvSpPr>
        <p:spPr>
          <a:xfrm>
            <a:off x="304800" y="4267200"/>
            <a:ext cx="5181600" cy="2438400"/>
          </a:xfrm>
          <a:solidFill>
            <a:schemeClr val="accent1">
              <a:lumMod val="20000"/>
              <a:lumOff val="80000"/>
            </a:schemeClr>
          </a:solidFill>
        </p:spPr>
        <p:txBody>
          <a:bodyPr>
            <a:noAutofit/>
          </a:bodyPr>
          <a:lstStyle/>
          <a:p>
            <a:pPr marL="0" indent="0" algn="ctr">
              <a:buNone/>
            </a:pPr>
            <a:r>
              <a:rPr lang="en-US" sz="3200" dirty="0" smtClean="0">
                <a:solidFill>
                  <a:srgbClr val="2C01A7"/>
                </a:solidFill>
              </a:rPr>
              <a:t>“14-year-old Angel is being hunted in the desert by her mother’s abusive boyfriend and murderer.” </a:t>
            </a:r>
            <a:endParaRPr lang="en-US" sz="32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95714" y="240926"/>
            <a:ext cx="3098527" cy="4635874"/>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Charlie Price</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PRI</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16853078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336085"/>
            <a:ext cx="2814326" cy="1810713"/>
          </a:xfrm>
        </p:spPr>
        <p:txBody>
          <a:bodyPr/>
          <a:lstStyle/>
          <a:p>
            <a:r>
              <a:rPr lang="en-US" sz="6000" b="1" i="1" dirty="0" smtClean="0">
                <a:solidFill>
                  <a:srgbClr val="2C01A7"/>
                </a:solidFill>
              </a:rPr>
              <a:t>Boy21</a:t>
            </a:r>
            <a:endParaRPr lang="en-US" sz="6000" b="1" i="1" dirty="0">
              <a:solidFill>
                <a:srgbClr val="2C01A7"/>
              </a:solidFill>
            </a:endParaRPr>
          </a:p>
        </p:txBody>
      </p:sp>
      <p:sp>
        <p:nvSpPr>
          <p:cNvPr id="3" name="Content Placeholder 2"/>
          <p:cNvSpPr>
            <a:spLocks noGrp="1"/>
          </p:cNvSpPr>
          <p:nvPr>
            <p:ph sz="half" idx="1"/>
          </p:nvPr>
        </p:nvSpPr>
        <p:spPr>
          <a:xfrm>
            <a:off x="304800" y="4267200"/>
            <a:ext cx="5181600" cy="2438400"/>
          </a:xfrm>
          <a:solidFill>
            <a:schemeClr val="accent1">
              <a:lumMod val="20000"/>
              <a:lumOff val="80000"/>
            </a:schemeClr>
          </a:solidFill>
        </p:spPr>
        <p:txBody>
          <a:bodyPr>
            <a:noAutofit/>
          </a:bodyPr>
          <a:lstStyle/>
          <a:p>
            <a:pPr marL="0" indent="0" algn="ctr">
              <a:buNone/>
            </a:pPr>
            <a:r>
              <a:rPr lang="en-US" sz="3000" dirty="0" smtClean="0">
                <a:solidFill>
                  <a:srgbClr val="2C01A7"/>
                </a:solidFill>
              </a:rPr>
              <a:t>Boy21 believes he’s from space.  Finley doesn’t feel it’s necessary to talk much.  Their friendship helps them both heal. </a:t>
            </a:r>
            <a:endParaRPr lang="en-US" sz="3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61070" y="240926"/>
            <a:ext cx="3117402" cy="4712074"/>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Matthew Quick</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QUI</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3146904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336085"/>
            <a:ext cx="2814326" cy="1810713"/>
          </a:xfrm>
        </p:spPr>
        <p:txBody>
          <a:bodyPr/>
          <a:lstStyle/>
          <a:p>
            <a:r>
              <a:rPr lang="en-US" sz="4000" b="1" i="1" dirty="0" smtClean="0">
                <a:solidFill>
                  <a:srgbClr val="2C01A7"/>
                </a:solidFill>
              </a:rPr>
              <a:t>Under the Never Sky</a:t>
            </a:r>
            <a:endParaRPr lang="en-US" sz="4000" b="1" i="1" dirty="0">
              <a:solidFill>
                <a:srgbClr val="2C01A7"/>
              </a:solidFill>
            </a:endParaRPr>
          </a:p>
        </p:txBody>
      </p:sp>
      <p:sp>
        <p:nvSpPr>
          <p:cNvPr id="3" name="Content Placeholder 2"/>
          <p:cNvSpPr>
            <a:spLocks noGrp="1"/>
          </p:cNvSpPr>
          <p:nvPr>
            <p:ph sz="half" idx="1"/>
          </p:nvPr>
        </p:nvSpPr>
        <p:spPr>
          <a:xfrm>
            <a:off x="304800" y="4267200"/>
            <a:ext cx="5181600" cy="2438400"/>
          </a:xfrm>
          <a:solidFill>
            <a:schemeClr val="accent1">
              <a:lumMod val="20000"/>
              <a:lumOff val="80000"/>
            </a:schemeClr>
          </a:solidFill>
        </p:spPr>
        <p:txBody>
          <a:bodyPr>
            <a:noAutofit/>
          </a:bodyPr>
          <a:lstStyle/>
          <a:p>
            <a:pPr marL="0" indent="0" algn="ctr">
              <a:buNone/>
            </a:pPr>
            <a:r>
              <a:rPr lang="en-US" sz="4500" dirty="0" smtClean="0">
                <a:solidFill>
                  <a:srgbClr val="2C01A7"/>
                </a:solidFill>
              </a:rPr>
              <a:t>“A million ways to die.  </a:t>
            </a:r>
          </a:p>
          <a:p>
            <a:pPr marL="0" indent="0" algn="ctr">
              <a:buNone/>
            </a:pPr>
            <a:r>
              <a:rPr lang="en-US" sz="4500" dirty="0" smtClean="0">
                <a:solidFill>
                  <a:srgbClr val="2C01A7"/>
                </a:solidFill>
              </a:rPr>
              <a:t>One way to live.”</a:t>
            </a:r>
            <a:endParaRPr lang="en-US" sz="4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61070" y="252916"/>
            <a:ext cx="3117402" cy="4688093"/>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Veronica Rossi</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ROS</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326624941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336085"/>
            <a:ext cx="2814326" cy="1810713"/>
          </a:xfrm>
        </p:spPr>
        <p:txBody>
          <a:bodyPr/>
          <a:lstStyle/>
          <a:p>
            <a:r>
              <a:rPr lang="en-US" sz="2700" b="1" i="1" dirty="0" smtClean="0">
                <a:solidFill>
                  <a:srgbClr val="2C01A7"/>
                </a:solidFill>
              </a:rPr>
              <a:t>Aristotle and Dante Discover the Secrets of the Universe</a:t>
            </a:r>
            <a:endParaRPr lang="en-US" sz="2700" b="1" i="1" dirty="0">
              <a:solidFill>
                <a:srgbClr val="2C01A7"/>
              </a:solidFill>
            </a:endParaRPr>
          </a:p>
        </p:txBody>
      </p:sp>
      <p:sp>
        <p:nvSpPr>
          <p:cNvPr id="3" name="Content Placeholder 2"/>
          <p:cNvSpPr>
            <a:spLocks noGrp="1"/>
          </p:cNvSpPr>
          <p:nvPr>
            <p:ph sz="half" idx="1"/>
          </p:nvPr>
        </p:nvSpPr>
        <p:spPr>
          <a:xfrm>
            <a:off x="304800" y="4267200"/>
            <a:ext cx="5181600" cy="2438400"/>
          </a:xfrm>
          <a:solidFill>
            <a:schemeClr val="accent1">
              <a:lumMod val="20000"/>
              <a:lumOff val="80000"/>
            </a:schemeClr>
          </a:solidFill>
        </p:spPr>
        <p:txBody>
          <a:bodyPr>
            <a:noAutofit/>
          </a:bodyPr>
          <a:lstStyle/>
          <a:p>
            <a:pPr marL="0" indent="0" algn="ctr">
              <a:buNone/>
            </a:pPr>
            <a:r>
              <a:rPr lang="en-US" sz="3600" dirty="0" smtClean="0">
                <a:solidFill>
                  <a:srgbClr val="2C01A7"/>
                </a:solidFill>
              </a:rPr>
              <a:t>Two loners.</a:t>
            </a:r>
          </a:p>
          <a:p>
            <a:pPr marL="0" indent="0" algn="ctr">
              <a:buNone/>
            </a:pPr>
            <a:r>
              <a:rPr lang="en-US" sz="3600" dirty="0">
                <a:solidFill>
                  <a:srgbClr val="2C01A7"/>
                </a:solidFill>
              </a:rPr>
              <a:t>P</a:t>
            </a:r>
            <a:r>
              <a:rPr lang="en-US" sz="3600" dirty="0" smtClean="0">
                <a:solidFill>
                  <a:srgbClr val="2C01A7"/>
                </a:solidFill>
              </a:rPr>
              <a:t>olar opposites.</a:t>
            </a:r>
          </a:p>
          <a:p>
            <a:pPr marL="0" indent="0" algn="ctr">
              <a:buNone/>
            </a:pPr>
            <a:r>
              <a:rPr lang="en-US" sz="3600" dirty="0" smtClean="0">
                <a:solidFill>
                  <a:srgbClr val="2C01A7"/>
                </a:solidFill>
              </a:rPr>
              <a:t>A life-changing friendship.</a:t>
            </a:r>
            <a:endParaRPr lang="en-US" sz="3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2938" y="252916"/>
            <a:ext cx="3093665" cy="4688093"/>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Benjamin Alire Saenz</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SAE</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15262132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1432" y="1223428"/>
            <a:ext cx="2691994" cy="2042837"/>
          </a:xfrm>
        </p:spPr>
        <p:txBody>
          <a:bodyPr/>
          <a:lstStyle/>
          <a:p>
            <a:r>
              <a:rPr lang="en-US" sz="4300" b="1" i="1" dirty="0" smtClean="0">
                <a:solidFill>
                  <a:srgbClr val="2C01A7"/>
                </a:solidFill>
              </a:rPr>
              <a:t>The Drowned Cities</a:t>
            </a:r>
            <a:endParaRPr lang="en-US" sz="4300" b="1" i="1" dirty="0">
              <a:solidFill>
                <a:srgbClr val="2C01A7"/>
              </a:solidFill>
            </a:endParaRPr>
          </a:p>
        </p:txBody>
      </p:sp>
      <p:sp>
        <p:nvSpPr>
          <p:cNvPr id="3" name="Content Placeholder 2"/>
          <p:cNvSpPr>
            <a:spLocks noGrp="1"/>
          </p:cNvSpPr>
          <p:nvPr>
            <p:ph sz="half" idx="1"/>
          </p:nvPr>
        </p:nvSpPr>
        <p:spPr>
          <a:xfrm>
            <a:off x="228600" y="4229834"/>
            <a:ext cx="5029200" cy="2468563"/>
          </a:xfrm>
          <a:solidFill>
            <a:schemeClr val="accent1">
              <a:lumMod val="20000"/>
              <a:lumOff val="80000"/>
            </a:schemeClr>
          </a:solidFill>
        </p:spPr>
        <p:txBody>
          <a:bodyPr>
            <a:noAutofit/>
          </a:bodyPr>
          <a:lstStyle/>
          <a:p>
            <a:pPr marL="0" indent="0" algn="ctr">
              <a:buNone/>
            </a:pPr>
            <a:r>
              <a:rPr lang="en-US" sz="3300" dirty="0" smtClean="0">
                <a:solidFill>
                  <a:srgbClr val="2C01A7"/>
                </a:solidFill>
              </a:rPr>
              <a:t>“You live in a </a:t>
            </a:r>
          </a:p>
          <a:p>
            <a:pPr marL="0" indent="0" algn="ctr">
              <a:buNone/>
            </a:pPr>
            <a:r>
              <a:rPr lang="en-US" sz="3300" dirty="0" smtClean="0">
                <a:solidFill>
                  <a:srgbClr val="2C01A7"/>
                </a:solidFill>
              </a:rPr>
              <a:t>barbarous place. </a:t>
            </a:r>
          </a:p>
          <a:p>
            <a:pPr marL="0" indent="0" algn="ctr">
              <a:buNone/>
            </a:pPr>
            <a:r>
              <a:rPr lang="en-US" sz="3300" dirty="0" smtClean="0">
                <a:solidFill>
                  <a:srgbClr val="2C01A7"/>
                </a:solidFill>
              </a:rPr>
              <a:t>You cannot be blamed</a:t>
            </a:r>
          </a:p>
          <a:p>
            <a:pPr marL="0" indent="0" algn="ctr">
              <a:buNone/>
            </a:pPr>
            <a:r>
              <a:rPr lang="en-US" sz="3300" dirty="0" smtClean="0">
                <a:solidFill>
                  <a:srgbClr val="2C01A7"/>
                </a:solidFill>
              </a:rPr>
              <a:t> for trying to survive.”</a:t>
            </a:r>
            <a:endParaRPr lang="en-US" sz="33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5801" y="262155"/>
            <a:ext cx="3353399" cy="5107485"/>
          </a:xfrm>
        </p:spPr>
      </p:pic>
      <p:sp>
        <p:nvSpPr>
          <p:cNvPr id="6" name="TextBox 5"/>
          <p:cNvSpPr txBox="1"/>
          <p:nvPr/>
        </p:nvSpPr>
        <p:spPr>
          <a:xfrm>
            <a:off x="990600" y="3520543"/>
            <a:ext cx="36576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Paolo Bacigalupi</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674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BAC</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SciFi/Fantasy</a:t>
            </a:r>
            <a:endParaRPr lang="en-US" sz="2000" b="1" dirty="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27566655"/>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6" y="1336086"/>
            <a:ext cx="2814326" cy="1810713"/>
          </a:xfrm>
        </p:spPr>
        <p:txBody>
          <a:bodyPr/>
          <a:lstStyle/>
          <a:p>
            <a:r>
              <a:rPr lang="en-US" sz="3400" b="1" i="1" dirty="0" smtClean="0">
                <a:solidFill>
                  <a:srgbClr val="2C01A7"/>
                </a:solidFill>
              </a:rPr>
              <a:t>Au Revoir, Crazy European Chick</a:t>
            </a:r>
            <a:endParaRPr lang="en-US" sz="3400" b="1" i="1" dirty="0">
              <a:solidFill>
                <a:srgbClr val="2C01A7"/>
              </a:solidFill>
            </a:endParaRPr>
          </a:p>
        </p:txBody>
      </p:sp>
      <p:sp>
        <p:nvSpPr>
          <p:cNvPr id="3" name="Content Placeholder 2"/>
          <p:cNvSpPr>
            <a:spLocks noGrp="1"/>
          </p:cNvSpPr>
          <p:nvPr>
            <p:ph sz="half" idx="1"/>
          </p:nvPr>
        </p:nvSpPr>
        <p:spPr>
          <a:xfrm>
            <a:off x="304800" y="4267200"/>
            <a:ext cx="5181600" cy="2438400"/>
          </a:xfrm>
          <a:solidFill>
            <a:schemeClr val="accent1">
              <a:lumMod val="20000"/>
              <a:lumOff val="80000"/>
            </a:schemeClr>
          </a:solidFill>
        </p:spPr>
        <p:txBody>
          <a:bodyPr>
            <a:noAutofit/>
          </a:bodyPr>
          <a:lstStyle/>
          <a:p>
            <a:pPr marL="0" indent="0" algn="ctr">
              <a:buNone/>
            </a:pPr>
            <a:r>
              <a:rPr lang="en-US" sz="5400" dirty="0" smtClean="0">
                <a:solidFill>
                  <a:srgbClr val="2C01A7"/>
                </a:solidFill>
              </a:rPr>
              <a:t>My prom date’s an assassin?!?</a:t>
            </a:r>
            <a:endParaRPr lang="en-US" sz="5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6854" y="252916"/>
            <a:ext cx="3085833" cy="4688093"/>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Joe Schreiber</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SCH</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99267914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5" y="1412285"/>
            <a:ext cx="2814326" cy="1810713"/>
          </a:xfrm>
        </p:spPr>
        <p:txBody>
          <a:bodyPr/>
          <a:lstStyle/>
          <a:p>
            <a:r>
              <a:rPr lang="en-US" sz="2400" b="1" i="1" dirty="0" smtClean="0">
                <a:solidFill>
                  <a:srgbClr val="2C01A7"/>
                </a:solidFill>
              </a:rPr>
              <a:t>Bomb: The Race to Build and Steal the World’s Most Dangerous Weapon</a:t>
            </a:r>
            <a:endParaRPr lang="en-US" sz="2400" b="1" i="1" dirty="0">
              <a:solidFill>
                <a:srgbClr val="2C01A7"/>
              </a:solidFill>
            </a:endParaRPr>
          </a:p>
        </p:txBody>
      </p:sp>
      <p:sp>
        <p:nvSpPr>
          <p:cNvPr id="3" name="Content Placeholder 2"/>
          <p:cNvSpPr>
            <a:spLocks noGrp="1"/>
          </p:cNvSpPr>
          <p:nvPr>
            <p:ph sz="half" idx="1"/>
          </p:nvPr>
        </p:nvSpPr>
        <p:spPr>
          <a:xfrm>
            <a:off x="304800" y="4459307"/>
            <a:ext cx="5181600" cy="2057400"/>
          </a:xfrm>
          <a:solidFill>
            <a:schemeClr val="accent1">
              <a:lumMod val="20000"/>
              <a:lumOff val="80000"/>
            </a:schemeClr>
          </a:solidFill>
        </p:spPr>
        <p:txBody>
          <a:bodyPr>
            <a:noAutofit/>
          </a:bodyPr>
          <a:lstStyle/>
          <a:p>
            <a:pPr marL="0" indent="0" algn="ctr">
              <a:buNone/>
            </a:pPr>
            <a:r>
              <a:rPr lang="en-US" sz="4500" dirty="0" smtClean="0">
                <a:solidFill>
                  <a:srgbClr val="2C01A7"/>
                </a:solidFill>
              </a:rPr>
              <a:t>Who will be the first to build the atomic bomb?</a:t>
            </a:r>
            <a:endParaRPr lang="en-US" sz="4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62600" y="381000"/>
            <a:ext cx="3399631" cy="4197236"/>
          </a:xfrm>
        </p:spPr>
      </p:pic>
      <p:sp>
        <p:nvSpPr>
          <p:cNvPr id="6" name="TextBox 5"/>
          <p:cNvSpPr txBox="1"/>
          <p:nvPr/>
        </p:nvSpPr>
        <p:spPr>
          <a:xfrm>
            <a:off x="9144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Steve Sheinkin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95410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623.4</a:t>
            </a:r>
          </a:p>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SHE</a:t>
            </a:r>
            <a:endParaRPr lang="en-US" sz="2000" b="1" dirty="0" smtClean="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4267350861"/>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70135" y="1259885"/>
            <a:ext cx="2814326" cy="1810713"/>
          </a:xfrm>
        </p:spPr>
        <p:txBody>
          <a:bodyPr/>
          <a:lstStyle/>
          <a:p>
            <a:r>
              <a:rPr lang="en-US" sz="4400" b="1" i="1" dirty="0" smtClean="0">
                <a:solidFill>
                  <a:srgbClr val="2C01A7"/>
                </a:solidFill>
              </a:rPr>
              <a:t>The Scorpio Races</a:t>
            </a:r>
            <a:endParaRPr lang="en-US" sz="4400" b="1" i="1" dirty="0">
              <a:solidFill>
                <a:srgbClr val="2C01A7"/>
              </a:solidFill>
            </a:endParaRPr>
          </a:p>
        </p:txBody>
      </p:sp>
      <p:sp>
        <p:nvSpPr>
          <p:cNvPr id="3" name="Content Placeholder 2"/>
          <p:cNvSpPr>
            <a:spLocks noGrp="1"/>
          </p:cNvSpPr>
          <p:nvPr>
            <p:ph sz="half" idx="1"/>
          </p:nvPr>
        </p:nvSpPr>
        <p:spPr>
          <a:xfrm>
            <a:off x="152400" y="4440106"/>
            <a:ext cx="5410200" cy="1981200"/>
          </a:xfrm>
          <a:solidFill>
            <a:schemeClr val="accent1">
              <a:lumMod val="20000"/>
              <a:lumOff val="80000"/>
            </a:schemeClr>
          </a:solidFill>
        </p:spPr>
        <p:txBody>
          <a:bodyPr>
            <a:noAutofit/>
          </a:bodyPr>
          <a:lstStyle/>
          <a:p>
            <a:pPr marL="0" indent="0" algn="ctr">
              <a:buNone/>
            </a:pPr>
            <a:r>
              <a:rPr lang="en-US" sz="4200" dirty="0" smtClean="0">
                <a:solidFill>
                  <a:srgbClr val="2C01A7"/>
                </a:solidFill>
              </a:rPr>
              <a:t>“Some race to win.  Others race to survive.”</a:t>
            </a:r>
            <a:endParaRPr lang="en-US" sz="42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65336" y="256705"/>
            <a:ext cx="3150064" cy="4620095"/>
          </a:xfrm>
        </p:spPr>
      </p:pic>
      <p:sp>
        <p:nvSpPr>
          <p:cNvPr id="6" name="TextBox 5"/>
          <p:cNvSpPr txBox="1"/>
          <p:nvPr/>
        </p:nvSpPr>
        <p:spPr>
          <a:xfrm>
            <a:off x="1143000" y="3581400"/>
            <a:ext cx="48006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Maggie Stiefvater</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5626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STI</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192831833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259886"/>
            <a:ext cx="2814326" cy="1810713"/>
          </a:xfrm>
        </p:spPr>
        <p:txBody>
          <a:bodyPr/>
          <a:lstStyle/>
          <a:p>
            <a:r>
              <a:rPr lang="en-US" sz="4800" b="1" i="1" dirty="0" smtClean="0">
                <a:solidFill>
                  <a:srgbClr val="2C01A7"/>
                </a:solidFill>
              </a:rPr>
              <a:t>The Raven Boys</a:t>
            </a:r>
            <a:endParaRPr lang="en-US" sz="4800" b="1" i="1" dirty="0">
              <a:solidFill>
                <a:srgbClr val="2C01A7"/>
              </a:solidFill>
            </a:endParaRPr>
          </a:p>
        </p:txBody>
      </p:sp>
      <p:sp>
        <p:nvSpPr>
          <p:cNvPr id="3" name="Content Placeholder 2"/>
          <p:cNvSpPr>
            <a:spLocks noGrp="1"/>
          </p:cNvSpPr>
          <p:nvPr>
            <p:ph sz="half" idx="1"/>
          </p:nvPr>
        </p:nvSpPr>
        <p:spPr>
          <a:xfrm>
            <a:off x="152400" y="3962400"/>
            <a:ext cx="5181600" cy="2819400"/>
          </a:xfrm>
          <a:solidFill>
            <a:schemeClr val="accent1">
              <a:lumMod val="20000"/>
              <a:lumOff val="80000"/>
            </a:schemeClr>
          </a:solidFill>
        </p:spPr>
        <p:txBody>
          <a:bodyPr>
            <a:noAutofit/>
          </a:bodyPr>
          <a:lstStyle/>
          <a:p>
            <a:pPr marL="0" indent="0" algn="ctr">
              <a:buNone/>
            </a:pPr>
            <a:r>
              <a:rPr lang="en-US" sz="3000" dirty="0" smtClean="0">
                <a:solidFill>
                  <a:srgbClr val="2C01A7"/>
                </a:solidFill>
              </a:rPr>
              <a:t>“There are only two reasons a non-seer would see a spirit on St. Mark’s Eve. Either you’re his true love…                  or you killed him.”</a:t>
            </a:r>
            <a:endParaRPr lang="en-US" sz="3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16272" y="397836"/>
            <a:ext cx="3222928" cy="4648455"/>
          </a:xfrm>
        </p:spPr>
      </p:pic>
      <p:sp>
        <p:nvSpPr>
          <p:cNvPr id="6" name="TextBox 5"/>
          <p:cNvSpPr txBox="1"/>
          <p:nvPr/>
        </p:nvSpPr>
        <p:spPr>
          <a:xfrm>
            <a:off x="17526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Maggie Stiefvater</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STI</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118851454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5" y="1349001"/>
            <a:ext cx="2814326" cy="1810713"/>
          </a:xfrm>
        </p:spPr>
        <p:txBody>
          <a:bodyPr/>
          <a:lstStyle/>
          <a:p>
            <a:r>
              <a:rPr lang="en-US" sz="4000" b="1" i="1" dirty="0" smtClean="0">
                <a:solidFill>
                  <a:srgbClr val="2C01A7"/>
                </a:solidFill>
              </a:rPr>
              <a:t>Daughter of Smoke and Bone</a:t>
            </a:r>
            <a:endParaRPr lang="en-US" sz="4000" b="1" i="1" dirty="0">
              <a:solidFill>
                <a:srgbClr val="2C01A7"/>
              </a:solidFill>
            </a:endParaRPr>
          </a:p>
        </p:txBody>
      </p:sp>
      <p:sp>
        <p:nvSpPr>
          <p:cNvPr id="3" name="Content Placeholder 2"/>
          <p:cNvSpPr>
            <a:spLocks noGrp="1"/>
          </p:cNvSpPr>
          <p:nvPr>
            <p:ph sz="half" idx="1"/>
          </p:nvPr>
        </p:nvSpPr>
        <p:spPr>
          <a:xfrm>
            <a:off x="152400" y="4343400"/>
            <a:ext cx="5181600" cy="2431197"/>
          </a:xfrm>
          <a:solidFill>
            <a:schemeClr val="accent1">
              <a:lumMod val="20000"/>
              <a:lumOff val="80000"/>
            </a:schemeClr>
          </a:solidFill>
        </p:spPr>
        <p:txBody>
          <a:bodyPr>
            <a:noAutofit/>
          </a:bodyPr>
          <a:lstStyle/>
          <a:p>
            <a:pPr marL="0" indent="0" algn="ctr">
              <a:buNone/>
            </a:pPr>
            <a:r>
              <a:rPr lang="en-US" sz="3000" dirty="0" smtClean="0">
                <a:solidFill>
                  <a:srgbClr val="2C01A7"/>
                </a:solidFill>
              </a:rPr>
              <a:t>Can the daughter of a devil and an angel make peace?  Will their love outlast a centuries-old, otherworldly war?</a:t>
            </a:r>
            <a:endParaRPr lang="en-US" sz="3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50151" y="171094"/>
            <a:ext cx="3365250" cy="5086706"/>
          </a:xfrm>
        </p:spPr>
      </p:pic>
      <p:sp>
        <p:nvSpPr>
          <p:cNvPr id="6" name="TextBox 5"/>
          <p:cNvSpPr txBox="1"/>
          <p:nvPr/>
        </p:nvSpPr>
        <p:spPr>
          <a:xfrm>
            <a:off x="16764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Laini Taylor</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TAY</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p>
        </p:txBody>
      </p:sp>
    </p:spTree>
    <p:extLst>
      <p:ext uri="{BB962C8B-B14F-4D97-AF65-F5344CB8AC3E}">
        <p14:creationId xmlns:p14="http://schemas.microsoft.com/office/powerpoint/2010/main" val="88023710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259885"/>
            <a:ext cx="2814326" cy="1810713"/>
          </a:xfrm>
        </p:spPr>
        <p:txBody>
          <a:bodyPr/>
          <a:lstStyle/>
          <a:p>
            <a:r>
              <a:rPr lang="en-US" b="1" i="1" dirty="0" smtClean="0">
                <a:solidFill>
                  <a:srgbClr val="2C01A7"/>
                </a:solidFill>
              </a:rPr>
              <a:t>The Loners</a:t>
            </a:r>
            <a:br>
              <a:rPr lang="en-US" b="1" i="1" dirty="0" smtClean="0">
                <a:solidFill>
                  <a:srgbClr val="2C01A7"/>
                </a:solidFill>
              </a:rPr>
            </a:br>
            <a:r>
              <a:rPr lang="en-US" b="1" i="1" dirty="0" smtClean="0">
                <a:solidFill>
                  <a:srgbClr val="2C01A7"/>
                </a:solidFill>
              </a:rPr>
              <a:t>(Quarantine)</a:t>
            </a:r>
            <a:endParaRPr lang="en-US" b="1" i="1" dirty="0">
              <a:solidFill>
                <a:srgbClr val="2C01A7"/>
              </a:solidFill>
            </a:endParaRPr>
          </a:p>
        </p:txBody>
      </p:sp>
      <p:sp>
        <p:nvSpPr>
          <p:cNvPr id="3" name="Content Placeholder 2"/>
          <p:cNvSpPr>
            <a:spLocks noGrp="1"/>
          </p:cNvSpPr>
          <p:nvPr>
            <p:ph sz="half" idx="1"/>
          </p:nvPr>
        </p:nvSpPr>
        <p:spPr>
          <a:xfrm>
            <a:off x="152400" y="4343400"/>
            <a:ext cx="5181600" cy="2431197"/>
          </a:xfrm>
          <a:solidFill>
            <a:schemeClr val="accent1">
              <a:lumMod val="20000"/>
              <a:lumOff val="80000"/>
            </a:schemeClr>
          </a:solidFill>
        </p:spPr>
        <p:txBody>
          <a:bodyPr>
            <a:noAutofit/>
          </a:bodyPr>
          <a:lstStyle/>
          <a:p>
            <a:pPr marL="0" indent="0" algn="ctr">
              <a:buNone/>
            </a:pPr>
            <a:r>
              <a:rPr lang="en-US" sz="3600" dirty="0" smtClean="0">
                <a:solidFill>
                  <a:srgbClr val="2C01A7"/>
                </a:solidFill>
              </a:rPr>
              <a:t>At McKinley High, the “kids don’t fight to be popular, they fight to stay alive.” </a:t>
            </a:r>
            <a:endParaRPr lang="en-US" sz="3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50151" y="171095"/>
            <a:ext cx="3365250" cy="5086704"/>
          </a:xfrm>
        </p:spPr>
      </p:pic>
      <p:sp>
        <p:nvSpPr>
          <p:cNvPr id="6" name="TextBox 5"/>
          <p:cNvSpPr txBox="1"/>
          <p:nvPr/>
        </p:nvSpPr>
        <p:spPr>
          <a:xfrm>
            <a:off x="16764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Lex Thomas</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THO</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532246425"/>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259885"/>
            <a:ext cx="2814326" cy="1810713"/>
          </a:xfrm>
        </p:spPr>
        <p:txBody>
          <a:bodyPr/>
          <a:lstStyle/>
          <a:p>
            <a:r>
              <a:rPr lang="en-US" sz="5400" b="1" i="1" dirty="0" smtClean="0">
                <a:solidFill>
                  <a:srgbClr val="2C01A7"/>
                </a:solidFill>
              </a:rPr>
              <a:t>Freaks Like Us</a:t>
            </a:r>
            <a:endParaRPr lang="en-US" sz="5400" b="1" i="1" dirty="0">
              <a:solidFill>
                <a:srgbClr val="2C01A7"/>
              </a:solidFill>
            </a:endParaRPr>
          </a:p>
        </p:txBody>
      </p:sp>
      <p:sp>
        <p:nvSpPr>
          <p:cNvPr id="3" name="Content Placeholder 2"/>
          <p:cNvSpPr>
            <a:spLocks noGrp="1"/>
          </p:cNvSpPr>
          <p:nvPr>
            <p:ph sz="half" idx="1"/>
          </p:nvPr>
        </p:nvSpPr>
        <p:spPr>
          <a:xfrm>
            <a:off x="152400" y="4343400"/>
            <a:ext cx="5181600" cy="2431197"/>
          </a:xfrm>
          <a:solidFill>
            <a:schemeClr val="accent1">
              <a:lumMod val="20000"/>
              <a:lumOff val="80000"/>
            </a:schemeClr>
          </a:solidFill>
        </p:spPr>
        <p:txBody>
          <a:bodyPr>
            <a:noAutofit/>
          </a:bodyPr>
          <a:lstStyle/>
          <a:p>
            <a:pPr marL="0" indent="0" algn="ctr">
              <a:buNone/>
            </a:pPr>
            <a:r>
              <a:rPr lang="en-US" dirty="0" smtClean="0">
                <a:solidFill>
                  <a:srgbClr val="2C01A7"/>
                </a:solidFill>
              </a:rPr>
              <a:t>“Jason is determined to solve the disappearance of his best friend, but must overcome the voices of his schizophrenia.”</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87822" y="171095"/>
            <a:ext cx="3289908" cy="5086704"/>
          </a:xfrm>
        </p:spPr>
      </p:pic>
      <p:sp>
        <p:nvSpPr>
          <p:cNvPr id="6" name="TextBox 5"/>
          <p:cNvSpPr txBox="1"/>
          <p:nvPr/>
        </p:nvSpPr>
        <p:spPr>
          <a:xfrm>
            <a:off x="16764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Susan </a:t>
            </a:r>
            <a:r>
              <a:rPr lang="en-US" sz="2400" b="1" dirty="0">
                <a:solidFill>
                  <a:srgbClr val="F6DB16"/>
                </a:solidFill>
                <a:effectLst>
                  <a:outerShdw blurRad="38100" dist="38100" dir="2700000" algn="tl">
                    <a:srgbClr val="000000">
                      <a:alpha val="43137"/>
                    </a:srgbClr>
                  </a:outerShdw>
                </a:effectLst>
                <a:latin typeface="Segoe Print" pitchFamily="2" charset="0"/>
              </a:rPr>
              <a:t>V</a:t>
            </a:r>
            <a:r>
              <a:rPr lang="en-US" sz="2400" b="1" dirty="0" smtClean="0">
                <a:solidFill>
                  <a:srgbClr val="F6DB16"/>
                </a:solidFill>
                <a:effectLst>
                  <a:outerShdw blurRad="38100" dist="38100" dir="2700000" algn="tl">
                    <a:srgbClr val="000000">
                      <a:alpha val="43137"/>
                    </a:srgbClr>
                  </a:outerShdw>
                </a:effectLst>
                <a:latin typeface="Segoe Print" pitchFamily="2" charset="0"/>
              </a:rPr>
              <a:t>aught</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VAU</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697572078"/>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259885"/>
            <a:ext cx="2814326" cy="1810713"/>
          </a:xfrm>
        </p:spPr>
        <p:txBody>
          <a:bodyPr/>
          <a:lstStyle/>
          <a:p>
            <a:r>
              <a:rPr lang="en-US" sz="4900" b="1" i="1" dirty="0" smtClean="0">
                <a:solidFill>
                  <a:srgbClr val="2C01A7"/>
                </a:solidFill>
              </a:rPr>
              <a:t>The Final Four</a:t>
            </a:r>
            <a:endParaRPr lang="en-US" sz="4900" b="1" i="1" dirty="0">
              <a:solidFill>
                <a:srgbClr val="2C01A7"/>
              </a:solidFill>
            </a:endParaRPr>
          </a:p>
        </p:txBody>
      </p:sp>
      <p:sp>
        <p:nvSpPr>
          <p:cNvPr id="3" name="Content Placeholder 2"/>
          <p:cNvSpPr>
            <a:spLocks noGrp="1"/>
          </p:cNvSpPr>
          <p:nvPr>
            <p:ph sz="half" idx="1"/>
          </p:nvPr>
        </p:nvSpPr>
        <p:spPr>
          <a:xfrm>
            <a:off x="152400" y="4343400"/>
            <a:ext cx="5181600" cy="2431197"/>
          </a:xfrm>
          <a:solidFill>
            <a:schemeClr val="accent1">
              <a:lumMod val="20000"/>
              <a:lumOff val="80000"/>
            </a:schemeClr>
          </a:solidFill>
        </p:spPr>
        <p:txBody>
          <a:bodyPr>
            <a:noAutofit/>
          </a:bodyPr>
          <a:lstStyle/>
          <a:p>
            <a:pPr marL="0" indent="0" algn="ctr">
              <a:buNone/>
            </a:pPr>
            <a:r>
              <a:rPr lang="en-US" sz="3400" dirty="0" smtClean="0">
                <a:solidFill>
                  <a:srgbClr val="2C01A7"/>
                </a:solidFill>
              </a:rPr>
              <a:t>“Will the game go to the player with the most skill or the one with the most heart?”</a:t>
            </a:r>
            <a:endParaRPr lang="en-US" sz="3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87822" y="234363"/>
            <a:ext cx="3289908" cy="4960168"/>
          </a:xfrm>
        </p:spPr>
      </p:pic>
      <p:sp>
        <p:nvSpPr>
          <p:cNvPr id="6" name="TextBox 5"/>
          <p:cNvSpPr txBox="1"/>
          <p:nvPr/>
        </p:nvSpPr>
        <p:spPr>
          <a:xfrm>
            <a:off x="16764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Paul Volponi</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VOL</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4369447"/>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259885"/>
            <a:ext cx="2814326" cy="1810713"/>
          </a:xfrm>
        </p:spPr>
        <p:txBody>
          <a:bodyPr/>
          <a:lstStyle/>
          <a:p>
            <a:r>
              <a:rPr lang="en-US" sz="4600" b="1" i="1" dirty="0" smtClean="0">
                <a:solidFill>
                  <a:srgbClr val="2C01A7"/>
                </a:solidFill>
              </a:rPr>
              <a:t>Out of Shadows</a:t>
            </a:r>
            <a:endParaRPr lang="en-US" sz="4600" b="1" i="1" dirty="0">
              <a:solidFill>
                <a:srgbClr val="2C01A7"/>
              </a:solidFill>
            </a:endParaRPr>
          </a:p>
        </p:txBody>
      </p:sp>
      <p:sp>
        <p:nvSpPr>
          <p:cNvPr id="3" name="Content Placeholder 2"/>
          <p:cNvSpPr>
            <a:spLocks noGrp="1"/>
          </p:cNvSpPr>
          <p:nvPr>
            <p:ph sz="half" idx="1"/>
          </p:nvPr>
        </p:nvSpPr>
        <p:spPr>
          <a:xfrm>
            <a:off x="152400" y="4343400"/>
            <a:ext cx="5181600" cy="2431197"/>
          </a:xfrm>
          <a:solidFill>
            <a:schemeClr val="accent1">
              <a:lumMod val="20000"/>
              <a:lumOff val="80000"/>
            </a:schemeClr>
          </a:solidFill>
        </p:spPr>
        <p:txBody>
          <a:bodyPr>
            <a:noAutofit/>
          </a:bodyPr>
          <a:lstStyle/>
          <a:p>
            <a:pPr marL="0" indent="0" algn="ctr">
              <a:buNone/>
            </a:pPr>
            <a:r>
              <a:rPr lang="en-US" sz="2500" dirty="0" smtClean="0">
                <a:solidFill>
                  <a:srgbClr val="2C01A7"/>
                </a:solidFill>
              </a:rPr>
              <a:t>Robert experiences bigotry and brutality when his family moves from England to Zimbabwe during Mugabe’s rise to power.  He must decide if will join in or do nothing.</a:t>
            </a:r>
            <a:endParaRPr lang="en-US" sz="25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46926" y="99908"/>
            <a:ext cx="3368474" cy="5234091"/>
          </a:xfrm>
        </p:spPr>
      </p:pic>
      <p:sp>
        <p:nvSpPr>
          <p:cNvPr id="6" name="TextBox 5"/>
          <p:cNvSpPr txBox="1"/>
          <p:nvPr/>
        </p:nvSpPr>
        <p:spPr>
          <a:xfrm>
            <a:off x="1676400" y="342669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Jason Wallace</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WAL</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406126059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6" y="1259885"/>
            <a:ext cx="2814326" cy="1810713"/>
          </a:xfrm>
        </p:spPr>
        <p:txBody>
          <a:bodyPr/>
          <a:lstStyle/>
          <a:p>
            <a:r>
              <a:rPr lang="en-US" sz="4400" b="1" i="1" dirty="0" smtClean="0">
                <a:solidFill>
                  <a:srgbClr val="2C01A7"/>
                </a:solidFill>
              </a:rPr>
              <a:t>Code Name Verity</a:t>
            </a:r>
            <a:endParaRPr lang="en-US" sz="4400" b="1" i="1" dirty="0">
              <a:solidFill>
                <a:srgbClr val="2C01A7"/>
              </a:solidFill>
            </a:endParaRPr>
          </a:p>
        </p:txBody>
      </p:sp>
      <p:sp>
        <p:nvSpPr>
          <p:cNvPr id="3" name="Content Placeholder 2"/>
          <p:cNvSpPr>
            <a:spLocks noGrp="1"/>
          </p:cNvSpPr>
          <p:nvPr>
            <p:ph sz="half" idx="1"/>
          </p:nvPr>
        </p:nvSpPr>
        <p:spPr>
          <a:xfrm>
            <a:off x="76200" y="4191000"/>
            <a:ext cx="5410200" cy="2583597"/>
          </a:xfrm>
          <a:solidFill>
            <a:schemeClr val="accent1">
              <a:lumMod val="20000"/>
              <a:lumOff val="80000"/>
            </a:schemeClr>
          </a:solidFill>
        </p:spPr>
        <p:txBody>
          <a:bodyPr>
            <a:noAutofit/>
          </a:bodyPr>
          <a:lstStyle/>
          <a:p>
            <a:pPr marL="0" indent="0" algn="ctr">
              <a:buNone/>
            </a:pPr>
            <a:r>
              <a:rPr lang="en-US" sz="2400" dirty="0" smtClean="0">
                <a:solidFill>
                  <a:srgbClr val="2C01A7"/>
                </a:solidFill>
              </a:rPr>
              <a:t>“I have two weeks.              You’ll shoot me at the end no matter what I do.”  </a:t>
            </a:r>
          </a:p>
          <a:p>
            <a:pPr marL="0" indent="0" algn="ctr">
              <a:buNone/>
            </a:pPr>
            <a:r>
              <a:rPr lang="en-US" sz="2400" dirty="0" smtClean="0">
                <a:solidFill>
                  <a:srgbClr val="2C01A7"/>
                </a:solidFill>
              </a:rPr>
              <a:t>“Verity”, a British spy confesses to save her life while Maddie, her best friend, tries to save her.</a:t>
            </a:r>
            <a:endParaRPr lang="en-US" sz="2400" dirty="0">
              <a:solidFill>
                <a:srgbClr val="2C01A7"/>
              </a:solidFill>
            </a:endParaRP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539415" y="225258"/>
            <a:ext cx="3355027" cy="5032542"/>
          </a:xfrm>
        </p:spPr>
      </p:pic>
      <p:sp>
        <p:nvSpPr>
          <p:cNvPr id="6" name="TextBox 5"/>
          <p:cNvSpPr txBox="1"/>
          <p:nvPr/>
        </p:nvSpPr>
        <p:spPr>
          <a:xfrm>
            <a:off x="1687945" y="350520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Elizabeth Wein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2968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WEI</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477078026"/>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1432" y="1223428"/>
            <a:ext cx="2691994" cy="2042837"/>
          </a:xfrm>
        </p:spPr>
        <p:txBody>
          <a:bodyPr/>
          <a:lstStyle/>
          <a:p>
            <a:r>
              <a:rPr lang="en-US" sz="4300" b="1" i="1" dirty="0" smtClean="0">
                <a:solidFill>
                  <a:srgbClr val="2C01A7"/>
                </a:solidFill>
              </a:rPr>
              <a:t>Shadow and Bone</a:t>
            </a:r>
            <a:endParaRPr lang="en-US" sz="4300" b="1" i="1" dirty="0">
              <a:solidFill>
                <a:srgbClr val="2C01A7"/>
              </a:solidFill>
            </a:endParaRPr>
          </a:p>
        </p:txBody>
      </p:sp>
      <p:sp>
        <p:nvSpPr>
          <p:cNvPr id="3" name="Content Placeholder 2"/>
          <p:cNvSpPr>
            <a:spLocks noGrp="1"/>
          </p:cNvSpPr>
          <p:nvPr>
            <p:ph sz="half" idx="1"/>
          </p:nvPr>
        </p:nvSpPr>
        <p:spPr>
          <a:xfrm>
            <a:off x="228600" y="4229834"/>
            <a:ext cx="5029200" cy="2468563"/>
          </a:xfrm>
          <a:solidFill>
            <a:schemeClr val="accent1">
              <a:lumMod val="20000"/>
              <a:lumOff val="80000"/>
            </a:schemeClr>
          </a:solidFill>
        </p:spPr>
        <p:txBody>
          <a:bodyPr>
            <a:noAutofit/>
          </a:bodyPr>
          <a:lstStyle/>
          <a:p>
            <a:pPr marL="0" indent="0" algn="ctr">
              <a:buNone/>
            </a:pPr>
            <a:r>
              <a:rPr lang="en-US" sz="5400" dirty="0" smtClean="0">
                <a:solidFill>
                  <a:srgbClr val="2C01A7"/>
                </a:solidFill>
              </a:rPr>
              <a:t>Can light drive out darkness?</a:t>
            </a:r>
            <a:endParaRPr lang="en-US" sz="54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5801" y="174435"/>
            <a:ext cx="3429599" cy="5170779"/>
          </a:xfrm>
        </p:spPr>
      </p:pic>
      <p:sp>
        <p:nvSpPr>
          <p:cNvPr id="6" name="TextBox 5"/>
          <p:cNvSpPr txBox="1"/>
          <p:nvPr/>
        </p:nvSpPr>
        <p:spPr>
          <a:xfrm>
            <a:off x="990600" y="3520543"/>
            <a:ext cx="36576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Leigh Bardugo</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674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BAR</a:t>
            </a:r>
          </a:p>
          <a:p>
            <a:pPr algn="ctr"/>
            <a:r>
              <a:rPr lang="en-US" sz="2000" b="1" dirty="0" err="1"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endParaRPr lang="en-US" sz="2000" b="1" dirty="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68976234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070136" y="1259885"/>
            <a:ext cx="2814326" cy="1810713"/>
          </a:xfrm>
        </p:spPr>
        <p:txBody>
          <a:bodyPr/>
          <a:lstStyle/>
          <a:p>
            <a:r>
              <a:rPr lang="en-US" sz="5400" b="1" i="1" dirty="0" smtClean="0">
                <a:solidFill>
                  <a:srgbClr val="2C01A7"/>
                </a:solidFill>
              </a:rPr>
              <a:t>Variant</a:t>
            </a:r>
            <a:endParaRPr lang="en-US" sz="5400" b="1" i="1" dirty="0">
              <a:solidFill>
                <a:srgbClr val="2C01A7"/>
              </a:solidFill>
            </a:endParaRPr>
          </a:p>
        </p:txBody>
      </p:sp>
      <p:sp>
        <p:nvSpPr>
          <p:cNvPr id="3" name="Content Placeholder 2"/>
          <p:cNvSpPr>
            <a:spLocks noGrp="1"/>
          </p:cNvSpPr>
          <p:nvPr>
            <p:ph sz="half" idx="1"/>
          </p:nvPr>
        </p:nvSpPr>
        <p:spPr>
          <a:xfrm>
            <a:off x="152400" y="4267200"/>
            <a:ext cx="5334000" cy="2278797"/>
          </a:xfrm>
          <a:solidFill>
            <a:schemeClr val="accent1">
              <a:lumMod val="20000"/>
              <a:lumOff val="80000"/>
            </a:schemeClr>
          </a:solidFill>
        </p:spPr>
        <p:txBody>
          <a:bodyPr>
            <a:noAutofit/>
          </a:bodyPr>
          <a:lstStyle/>
          <a:p>
            <a:pPr marL="0" indent="0" algn="ctr">
              <a:buNone/>
            </a:pPr>
            <a:r>
              <a:rPr lang="en-US" sz="4000" dirty="0" smtClean="0">
                <a:solidFill>
                  <a:srgbClr val="2C01A7"/>
                </a:solidFill>
              </a:rPr>
              <a:t>Trust no one.</a:t>
            </a:r>
          </a:p>
          <a:p>
            <a:pPr marL="0" indent="0" algn="ctr">
              <a:buNone/>
            </a:pPr>
            <a:r>
              <a:rPr lang="en-US" sz="4000" dirty="0" smtClean="0">
                <a:solidFill>
                  <a:srgbClr val="2C01A7"/>
                </a:solidFill>
              </a:rPr>
              <a:t>Rebel and die.</a:t>
            </a:r>
          </a:p>
          <a:p>
            <a:pPr marL="0" indent="0" algn="ctr">
              <a:buNone/>
            </a:pPr>
            <a:r>
              <a:rPr lang="en-US" sz="4000" dirty="0" smtClean="0">
                <a:solidFill>
                  <a:srgbClr val="2C01A7"/>
                </a:solidFill>
              </a:rPr>
              <a:t>Escape is impossible.</a:t>
            </a:r>
            <a:endParaRPr lang="en-US" sz="40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52220" y="225258"/>
            <a:ext cx="3329417" cy="5032542"/>
          </a:xfrm>
        </p:spPr>
      </p:pic>
      <p:sp>
        <p:nvSpPr>
          <p:cNvPr id="6" name="TextBox 5"/>
          <p:cNvSpPr txBox="1"/>
          <p:nvPr/>
        </p:nvSpPr>
        <p:spPr>
          <a:xfrm>
            <a:off x="1687945" y="350520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Robison Wells</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2968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WEL</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2314887039"/>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46335" y="1336086"/>
            <a:ext cx="2814326" cy="1810713"/>
          </a:xfrm>
        </p:spPr>
        <p:txBody>
          <a:bodyPr/>
          <a:lstStyle/>
          <a:p>
            <a:r>
              <a:rPr lang="en-US" sz="3600" b="1" i="1" dirty="0" smtClean="0">
                <a:solidFill>
                  <a:srgbClr val="2C01A7"/>
                </a:solidFill>
              </a:rPr>
              <a:t>The Watch That Ends the Night</a:t>
            </a:r>
            <a:endParaRPr lang="en-US" sz="3600" b="1" i="1" dirty="0">
              <a:solidFill>
                <a:srgbClr val="2C01A7"/>
              </a:solidFill>
            </a:endParaRPr>
          </a:p>
        </p:txBody>
      </p:sp>
      <p:sp>
        <p:nvSpPr>
          <p:cNvPr id="3" name="Content Placeholder 2"/>
          <p:cNvSpPr>
            <a:spLocks noGrp="1"/>
          </p:cNvSpPr>
          <p:nvPr>
            <p:ph sz="half" idx="1"/>
          </p:nvPr>
        </p:nvSpPr>
        <p:spPr>
          <a:xfrm>
            <a:off x="304800" y="4191000"/>
            <a:ext cx="4953000" cy="2514600"/>
          </a:xfrm>
          <a:solidFill>
            <a:schemeClr val="accent1">
              <a:lumMod val="20000"/>
              <a:lumOff val="80000"/>
            </a:schemeClr>
          </a:solidFill>
        </p:spPr>
        <p:txBody>
          <a:bodyPr>
            <a:noAutofit/>
          </a:bodyPr>
          <a:lstStyle/>
          <a:p>
            <a:pPr marL="0" indent="0" algn="ctr">
              <a:buNone/>
            </a:pPr>
            <a:r>
              <a:rPr lang="en-US" sz="2300" dirty="0" smtClean="0">
                <a:solidFill>
                  <a:srgbClr val="2C01A7"/>
                </a:solidFill>
              </a:rPr>
              <a:t>“Through twenty-four separate voices, from immigrants eager for a better life to some of the wealthiest members of society, those aboard the Titanic tell a compelling tale of hope and loss.”</a:t>
            </a:r>
            <a:endParaRPr lang="en-US" sz="23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74144" y="228600"/>
            <a:ext cx="3457677" cy="4787552"/>
          </a:xfrm>
        </p:spPr>
      </p:pic>
      <p:sp>
        <p:nvSpPr>
          <p:cNvPr id="6" name="TextBox 5"/>
          <p:cNvSpPr txBox="1"/>
          <p:nvPr/>
        </p:nvSpPr>
        <p:spPr>
          <a:xfrm>
            <a:off x="1687945" y="3505200"/>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Allan Wolf</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2968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WOL</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38979065"/>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98736" y="1183686"/>
            <a:ext cx="2814326" cy="1810713"/>
          </a:xfrm>
        </p:spPr>
        <p:txBody>
          <a:bodyPr/>
          <a:lstStyle/>
          <a:p>
            <a:r>
              <a:rPr lang="en-US" sz="3500" b="1" i="1" dirty="0" smtClean="0">
                <a:solidFill>
                  <a:srgbClr val="2C01A7"/>
                </a:solidFill>
              </a:rPr>
              <a:t>Beneath a Meth Moon: An Elegy</a:t>
            </a:r>
            <a:endParaRPr lang="en-US" sz="3500" b="1" i="1" dirty="0">
              <a:solidFill>
                <a:srgbClr val="2C01A7"/>
              </a:solidFill>
            </a:endParaRPr>
          </a:p>
        </p:txBody>
      </p:sp>
      <p:sp>
        <p:nvSpPr>
          <p:cNvPr id="3" name="Content Placeholder 2"/>
          <p:cNvSpPr>
            <a:spLocks noGrp="1"/>
          </p:cNvSpPr>
          <p:nvPr>
            <p:ph sz="half" idx="1"/>
          </p:nvPr>
        </p:nvSpPr>
        <p:spPr>
          <a:xfrm>
            <a:off x="304800" y="4191000"/>
            <a:ext cx="4953000" cy="2514600"/>
          </a:xfrm>
          <a:solidFill>
            <a:schemeClr val="accent1">
              <a:lumMod val="20000"/>
              <a:lumOff val="80000"/>
            </a:schemeClr>
          </a:solidFill>
        </p:spPr>
        <p:txBody>
          <a:bodyPr>
            <a:noAutofit/>
          </a:bodyPr>
          <a:lstStyle/>
          <a:p>
            <a:pPr marL="0" indent="0" algn="ctr">
              <a:buNone/>
            </a:pPr>
            <a:r>
              <a:rPr lang="en-US" sz="2300" dirty="0" smtClean="0">
                <a:solidFill>
                  <a:srgbClr val="2C01A7"/>
                </a:solidFill>
              </a:rPr>
              <a:t>Devastated after losing her mother and grandmother in Hurricane Katrina, Laurel tries to start over in a new town but is introduced to meth by her boyfriend.  Can she overcome her grief and addiction?</a:t>
            </a:r>
            <a:endParaRPr lang="en-US" sz="23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0085" y="228600"/>
            <a:ext cx="3425309" cy="5181600"/>
          </a:xfrm>
        </p:spPr>
      </p:pic>
      <p:sp>
        <p:nvSpPr>
          <p:cNvPr id="6" name="TextBox 5"/>
          <p:cNvSpPr txBox="1"/>
          <p:nvPr/>
        </p:nvSpPr>
        <p:spPr>
          <a:xfrm>
            <a:off x="1524000" y="3537527"/>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Jacqueline Woodson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2968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WOO</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95826071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6" y="1259885"/>
            <a:ext cx="2814326" cy="1810713"/>
          </a:xfrm>
        </p:spPr>
        <p:txBody>
          <a:bodyPr/>
          <a:lstStyle/>
          <a:p>
            <a:r>
              <a:rPr lang="en-US" sz="4800" b="1" i="1" dirty="0" smtClean="0">
                <a:solidFill>
                  <a:srgbClr val="2C01A7"/>
                </a:solidFill>
              </a:rPr>
              <a:t>How to Save a Life</a:t>
            </a:r>
            <a:endParaRPr lang="en-US" sz="4800" b="1" i="1" dirty="0">
              <a:solidFill>
                <a:srgbClr val="2C01A7"/>
              </a:solidFill>
            </a:endParaRPr>
          </a:p>
        </p:txBody>
      </p:sp>
      <p:sp>
        <p:nvSpPr>
          <p:cNvPr id="3" name="Content Placeholder 2"/>
          <p:cNvSpPr>
            <a:spLocks noGrp="1"/>
          </p:cNvSpPr>
          <p:nvPr>
            <p:ph sz="half" idx="1"/>
          </p:nvPr>
        </p:nvSpPr>
        <p:spPr>
          <a:xfrm>
            <a:off x="304800" y="4114800"/>
            <a:ext cx="4953000" cy="2590800"/>
          </a:xfrm>
          <a:solidFill>
            <a:schemeClr val="accent1">
              <a:lumMod val="20000"/>
              <a:lumOff val="80000"/>
            </a:schemeClr>
          </a:solidFill>
        </p:spPr>
        <p:txBody>
          <a:bodyPr>
            <a:noAutofit/>
          </a:bodyPr>
          <a:lstStyle/>
          <a:p>
            <a:pPr marL="0" indent="0" algn="ctr">
              <a:buNone/>
            </a:pPr>
            <a:r>
              <a:rPr lang="en-US" sz="2300" dirty="0" smtClean="0">
                <a:solidFill>
                  <a:srgbClr val="2C01A7"/>
                </a:solidFill>
              </a:rPr>
              <a:t>After her father’s death, Jill’s mother decides to adopt a baby and to have the 18-year-old mother live with them until the baby is born.  </a:t>
            </a:r>
          </a:p>
          <a:p>
            <a:pPr marL="0" indent="0" algn="ctr">
              <a:buNone/>
            </a:pPr>
            <a:r>
              <a:rPr lang="en-US" sz="2300" dirty="0" smtClean="0">
                <a:solidFill>
                  <a:srgbClr val="2C01A7"/>
                </a:solidFill>
              </a:rPr>
              <a:t>Can they all come together and make a home?</a:t>
            </a:r>
            <a:endParaRPr lang="en-US" sz="23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0085" y="237244"/>
            <a:ext cx="3425309" cy="5164312"/>
          </a:xfrm>
        </p:spPr>
      </p:pic>
      <p:sp>
        <p:nvSpPr>
          <p:cNvPr id="6" name="TextBox 5"/>
          <p:cNvSpPr txBox="1"/>
          <p:nvPr/>
        </p:nvSpPr>
        <p:spPr>
          <a:xfrm>
            <a:off x="1524000" y="3537527"/>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Sara Zarr</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2968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ZAR</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3244347629"/>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222536" y="1259885"/>
            <a:ext cx="2814326" cy="1810713"/>
          </a:xfrm>
        </p:spPr>
        <p:txBody>
          <a:bodyPr/>
          <a:lstStyle/>
          <a:p>
            <a:r>
              <a:rPr lang="en-US" sz="4000" b="1" i="1" dirty="0" smtClean="0">
                <a:solidFill>
                  <a:srgbClr val="2C01A7"/>
                </a:solidFill>
              </a:rPr>
              <a:t>All These Things I’ve Done</a:t>
            </a:r>
            <a:endParaRPr lang="en-US" sz="4000" b="1" i="1" dirty="0">
              <a:solidFill>
                <a:srgbClr val="2C01A7"/>
              </a:solidFill>
            </a:endParaRPr>
          </a:p>
        </p:txBody>
      </p:sp>
      <p:sp>
        <p:nvSpPr>
          <p:cNvPr id="3" name="Content Placeholder 2"/>
          <p:cNvSpPr>
            <a:spLocks noGrp="1"/>
          </p:cNvSpPr>
          <p:nvPr>
            <p:ph sz="half" idx="1"/>
          </p:nvPr>
        </p:nvSpPr>
        <p:spPr>
          <a:xfrm>
            <a:off x="304800" y="4114800"/>
            <a:ext cx="4953000" cy="2590800"/>
          </a:xfrm>
          <a:solidFill>
            <a:schemeClr val="accent1">
              <a:lumMod val="20000"/>
              <a:lumOff val="80000"/>
            </a:schemeClr>
          </a:solidFill>
        </p:spPr>
        <p:txBody>
          <a:bodyPr>
            <a:noAutofit/>
          </a:bodyPr>
          <a:lstStyle/>
          <a:p>
            <a:pPr marL="0" indent="0" algn="ctr">
              <a:buNone/>
            </a:pPr>
            <a:r>
              <a:rPr lang="en-US" dirty="0" smtClean="0">
                <a:solidFill>
                  <a:srgbClr val="2C01A7"/>
                </a:solidFill>
              </a:rPr>
              <a:t>“Chocolate is contraband.  Caffeine is illegal.  The city is riddled with crime.  Anya is torn between accepting her birthright and following her heart.”</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57900" y="185303"/>
            <a:ext cx="3557499" cy="5377297"/>
          </a:xfrm>
        </p:spPr>
      </p:pic>
      <p:sp>
        <p:nvSpPr>
          <p:cNvPr id="6" name="TextBox 5"/>
          <p:cNvSpPr txBox="1"/>
          <p:nvPr/>
        </p:nvSpPr>
        <p:spPr>
          <a:xfrm>
            <a:off x="1524000" y="3537527"/>
            <a:ext cx="3886200" cy="461665"/>
          </a:xfrm>
          <a:prstGeom prst="rect">
            <a:avLst/>
          </a:prstGeom>
          <a:noFill/>
        </p:spPr>
        <p:txBody>
          <a:bodyPr wrap="square" rtlCol="0">
            <a:spAutoFit/>
          </a:bodyPr>
          <a:lstStyle/>
          <a:p>
            <a:pPr algn="ctr"/>
            <a:r>
              <a:rPr lang="en-US" sz="2400" b="1" dirty="0">
                <a:solidFill>
                  <a:srgbClr val="F6DB16"/>
                </a:solidFill>
                <a:effectLst>
                  <a:outerShdw blurRad="38100" dist="38100" dir="2700000" algn="tl">
                    <a:srgbClr val="000000">
                      <a:alpha val="43137"/>
                    </a:srgbClr>
                  </a:outerShdw>
                </a:effectLst>
                <a:latin typeface="Segoe Print" pitchFamily="2" charset="0"/>
              </a:rPr>
              <a:t>b</a:t>
            </a:r>
            <a:r>
              <a:rPr lang="en-US" sz="2400" b="1" dirty="0" smtClean="0">
                <a:solidFill>
                  <a:srgbClr val="F6DB16"/>
                </a:solidFill>
                <a:effectLst>
                  <a:outerShdw blurRad="38100" dist="38100" dir="2700000" algn="tl">
                    <a:srgbClr val="000000">
                      <a:alpha val="43137"/>
                    </a:srgbClr>
                  </a:outerShdw>
                </a:effectLst>
                <a:latin typeface="Segoe Print" pitchFamily="2" charset="0"/>
              </a:rPr>
              <a:t>y Gabrielle Zevin</a:t>
            </a:r>
            <a:endParaRPr lang="en-US" sz="24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296891" y="57150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ZEV</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Young Adult</a:t>
            </a:r>
          </a:p>
        </p:txBody>
      </p:sp>
    </p:spTree>
    <p:extLst>
      <p:ext uri="{BB962C8B-B14F-4D97-AF65-F5344CB8AC3E}">
        <p14:creationId xmlns:p14="http://schemas.microsoft.com/office/powerpoint/2010/main" val="177774833"/>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1432" y="1223428"/>
            <a:ext cx="2691994" cy="2042837"/>
          </a:xfrm>
        </p:spPr>
        <p:txBody>
          <a:bodyPr/>
          <a:lstStyle/>
          <a:p>
            <a:r>
              <a:rPr lang="en-US" sz="6600" b="1" i="1" dirty="0" smtClean="0">
                <a:solidFill>
                  <a:srgbClr val="2C01A7"/>
                </a:solidFill>
              </a:rPr>
              <a:t>Ashes</a:t>
            </a:r>
            <a:endParaRPr lang="en-US" sz="6600" b="1" i="1" dirty="0">
              <a:solidFill>
                <a:srgbClr val="2C01A7"/>
              </a:solidFill>
            </a:endParaRPr>
          </a:p>
        </p:txBody>
      </p:sp>
      <p:sp>
        <p:nvSpPr>
          <p:cNvPr id="3" name="Content Placeholder 2"/>
          <p:cNvSpPr>
            <a:spLocks noGrp="1"/>
          </p:cNvSpPr>
          <p:nvPr>
            <p:ph sz="half" idx="1"/>
          </p:nvPr>
        </p:nvSpPr>
        <p:spPr>
          <a:xfrm>
            <a:off x="228600" y="4229835"/>
            <a:ext cx="5029200" cy="2170966"/>
          </a:xfrm>
          <a:solidFill>
            <a:schemeClr val="accent1">
              <a:lumMod val="20000"/>
              <a:lumOff val="80000"/>
            </a:schemeClr>
          </a:solidFill>
        </p:spPr>
        <p:txBody>
          <a:bodyPr>
            <a:noAutofit/>
          </a:bodyPr>
          <a:lstStyle/>
          <a:p>
            <a:pPr marL="0" indent="0" algn="ctr">
              <a:buNone/>
            </a:pPr>
            <a:r>
              <a:rPr lang="en-US" sz="6200" dirty="0" smtClean="0">
                <a:solidFill>
                  <a:srgbClr val="2C01A7"/>
                </a:solidFill>
              </a:rPr>
              <a:t>The zombies are coming.</a:t>
            </a: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10669" y="457200"/>
            <a:ext cx="3491746" cy="5235983"/>
          </a:xfrm>
        </p:spPr>
      </p:pic>
      <p:sp>
        <p:nvSpPr>
          <p:cNvPr id="6" name="TextBox 5"/>
          <p:cNvSpPr txBox="1"/>
          <p:nvPr/>
        </p:nvSpPr>
        <p:spPr>
          <a:xfrm>
            <a:off x="1676400" y="3520543"/>
            <a:ext cx="28194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Ilsa Bick</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8674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BIC</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SciFi</a:t>
            </a:r>
            <a:r>
              <a:rPr lang="en-US" sz="2000" b="1" dirty="0">
                <a:solidFill>
                  <a:srgbClr val="F6DB16"/>
                </a:solidFill>
                <a:effectLst>
                  <a:outerShdw blurRad="38100" dist="38100" dir="2700000" algn="tl">
                    <a:srgbClr val="000000">
                      <a:alpha val="43137"/>
                    </a:srgbClr>
                  </a:outerShdw>
                </a:effectLst>
                <a:latin typeface="Segoe Print" pitchFamily="2" charset="0"/>
              </a:rPr>
              <a:t>/</a:t>
            </a:r>
            <a:r>
              <a:rPr lang="en-US" sz="2000" b="1" dirty="0" smtClean="0">
                <a:solidFill>
                  <a:srgbClr val="F6DB16"/>
                </a:solidFill>
                <a:effectLst>
                  <a:outerShdw blurRad="38100" dist="38100" dir="2700000" algn="tl">
                    <a:srgbClr val="000000">
                      <a:alpha val="43137"/>
                    </a:srgbClr>
                  </a:outerShdw>
                </a:effectLst>
                <a:latin typeface="Segoe Print" pitchFamily="2" charset="0"/>
              </a:rPr>
              <a:t>Fantasy</a:t>
            </a:r>
            <a:endParaRPr lang="en-US" sz="2000" b="1" dirty="0">
              <a:solidFill>
                <a:srgbClr val="F6DB16"/>
              </a:solidFill>
              <a:effectLst>
                <a:outerShdw blurRad="38100" dist="38100" dir="2700000" algn="tl">
                  <a:srgbClr val="000000">
                    <a:alpha val="43137"/>
                  </a:srgbClr>
                </a:outerShdw>
              </a:effectLst>
              <a:latin typeface="Segoe Print" pitchFamily="2" charset="0"/>
            </a:endParaRPr>
          </a:p>
        </p:txBody>
      </p:sp>
    </p:spTree>
    <p:extLst>
      <p:ext uri="{BB962C8B-B14F-4D97-AF65-F5344CB8AC3E}">
        <p14:creationId xmlns:p14="http://schemas.microsoft.com/office/powerpoint/2010/main" val="1444419660"/>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1432" y="1223428"/>
            <a:ext cx="2691994" cy="2042837"/>
          </a:xfrm>
        </p:spPr>
        <p:txBody>
          <a:bodyPr/>
          <a:lstStyle/>
          <a:p>
            <a:r>
              <a:rPr lang="en-US" sz="6600" b="1" i="1" dirty="0" smtClean="0">
                <a:solidFill>
                  <a:srgbClr val="2C01A7"/>
                </a:solidFill>
              </a:rPr>
              <a:t>The Raft</a:t>
            </a:r>
            <a:endParaRPr lang="en-US" sz="6600" b="1" i="1" dirty="0">
              <a:solidFill>
                <a:srgbClr val="2C01A7"/>
              </a:solidFill>
            </a:endParaRPr>
          </a:p>
        </p:txBody>
      </p:sp>
      <p:sp>
        <p:nvSpPr>
          <p:cNvPr id="3" name="Content Placeholder 2"/>
          <p:cNvSpPr>
            <a:spLocks noGrp="1"/>
          </p:cNvSpPr>
          <p:nvPr>
            <p:ph sz="half" idx="1"/>
          </p:nvPr>
        </p:nvSpPr>
        <p:spPr>
          <a:xfrm>
            <a:off x="228600" y="4229834"/>
            <a:ext cx="5029200" cy="2551966"/>
          </a:xfrm>
          <a:solidFill>
            <a:schemeClr val="accent1">
              <a:lumMod val="20000"/>
              <a:lumOff val="80000"/>
            </a:schemeClr>
          </a:solidFill>
        </p:spPr>
        <p:txBody>
          <a:bodyPr>
            <a:noAutofit/>
          </a:bodyPr>
          <a:lstStyle/>
          <a:p>
            <a:pPr marL="0" indent="0" algn="ctr">
              <a:buNone/>
            </a:pPr>
            <a:r>
              <a:rPr lang="en-US" dirty="0" smtClean="0">
                <a:solidFill>
                  <a:srgbClr val="2C01A7"/>
                </a:solidFill>
              </a:rPr>
              <a:t>Plane crash.  </a:t>
            </a:r>
          </a:p>
          <a:p>
            <a:pPr marL="0" indent="0" algn="ctr">
              <a:buNone/>
            </a:pPr>
            <a:r>
              <a:rPr lang="en-US" dirty="0" smtClean="0">
                <a:solidFill>
                  <a:srgbClr val="2C01A7"/>
                </a:solidFill>
              </a:rPr>
              <a:t>Leaky raft.  </a:t>
            </a:r>
          </a:p>
          <a:p>
            <a:pPr marL="0" indent="0" algn="ctr">
              <a:buNone/>
            </a:pPr>
            <a:r>
              <a:rPr lang="en-US" dirty="0" smtClean="0">
                <a:solidFill>
                  <a:srgbClr val="2C01A7"/>
                </a:solidFill>
              </a:rPr>
              <a:t>Shark-infested waters. </a:t>
            </a:r>
          </a:p>
          <a:p>
            <a:pPr marL="0" indent="0" algn="ctr">
              <a:buNone/>
            </a:pPr>
            <a:r>
              <a:rPr lang="en-US" dirty="0" smtClean="0">
                <a:solidFill>
                  <a:srgbClr val="2C01A7"/>
                </a:solidFill>
              </a:rPr>
              <a:t> Bag of Skittles.  </a:t>
            </a:r>
          </a:p>
          <a:p>
            <a:pPr marL="0" indent="0" algn="ctr">
              <a:buNone/>
            </a:pPr>
            <a:r>
              <a:rPr lang="en-US" dirty="0" smtClean="0">
                <a:solidFill>
                  <a:srgbClr val="2C01A7"/>
                </a:solidFill>
              </a:rPr>
              <a:t>Would you survive?</a:t>
            </a:r>
            <a:endParaRPr lang="en-US"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381000"/>
            <a:ext cx="3384317" cy="5050443"/>
          </a:xfrm>
        </p:spPr>
      </p:pic>
      <p:sp>
        <p:nvSpPr>
          <p:cNvPr id="6" name="TextBox 5"/>
          <p:cNvSpPr txBox="1"/>
          <p:nvPr/>
        </p:nvSpPr>
        <p:spPr>
          <a:xfrm>
            <a:off x="1676400" y="3520543"/>
            <a:ext cx="30480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S.A. Bodeen</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BOD</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Suspense</a:t>
            </a:r>
          </a:p>
        </p:txBody>
      </p:sp>
    </p:spTree>
    <p:extLst>
      <p:ext uri="{BB962C8B-B14F-4D97-AF65-F5344CB8AC3E}">
        <p14:creationId xmlns:p14="http://schemas.microsoft.com/office/powerpoint/2010/main" val="1415521768"/>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890100">
            <a:off x="1171432" y="1223428"/>
            <a:ext cx="2691994" cy="2042837"/>
          </a:xfrm>
        </p:spPr>
        <p:txBody>
          <a:bodyPr/>
          <a:lstStyle/>
          <a:p>
            <a:r>
              <a:rPr lang="en-US" sz="4400" b="1" i="1" dirty="0" smtClean="0">
                <a:solidFill>
                  <a:srgbClr val="2C01A7"/>
                </a:solidFill>
              </a:rPr>
              <a:t>Anna Dressed in Blood</a:t>
            </a:r>
            <a:endParaRPr lang="en-US" sz="4400" b="1" i="1" dirty="0">
              <a:solidFill>
                <a:srgbClr val="2C01A7"/>
              </a:solidFill>
            </a:endParaRPr>
          </a:p>
        </p:txBody>
      </p:sp>
      <p:sp>
        <p:nvSpPr>
          <p:cNvPr id="3" name="Content Placeholder 2"/>
          <p:cNvSpPr>
            <a:spLocks noGrp="1"/>
          </p:cNvSpPr>
          <p:nvPr>
            <p:ph sz="half" idx="1"/>
          </p:nvPr>
        </p:nvSpPr>
        <p:spPr>
          <a:xfrm>
            <a:off x="228600" y="4229834"/>
            <a:ext cx="5029200" cy="2323366"/>
          </a:xfrm>
          <a:solidFill>
            <a:schemeClr val="accent1">
              <a:lumMod val="20000"/>
              <a:lumOff val="80000"/>
            </a:schemeClr>
          </a:solidFill>
        </p:spPr>
        <p:txBody>
          <a:bodyPr>
            <a:noAutofit/>
          </a:bodyPr>
          <a:lstStyle/>
          <a:p>
            <a:pPr marL="0" indent="0" algn="ctr">
              <a:buNone/>
            </a:pPr>
            <a:r>
              <a:rPr lang="en-US" sz="4600" dirty="0" smtClean="0">
                <a:solidFill>
                  <a:srgbClr val="2C01A7"/>
                </a:solidFill>
              </a:rPr>
              <a:t>Life can be hard when you’re a ghost-killer.</a:t>
            </a:r>
            <a:endParaRPr lang="en-US" sz="4600" dirty="0">
              <a:solidFill>
                <a:srgbClr val="2C01A7"/>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381000"/>
            <a:ext cx="3425507" cy="4966985"/>
          </a:xfrm>
        </p:spPr>
      </p:pic>
      <p:sp>
        <p:nvSpPr>
          <p:cNvPr id="6" name="TextBox 5"/>
          <p:cNvSpPr txBox="1"/>
          <p:nvPr/>
        </p:nvSpPr>
        <p:spPr>
          <a:xfrm>
            <a:off x="1371600" y="3520543"/>
            <a:ext cx="3352800" cy="523220"/>
          </a:xfrm>
          <a:prstGeom prst="rect">
            <a:avLst/>
          </a:prstGeom>
          <a:noFill/>
        </p:spPr>
        <p:txBody>
          <a:bodyPr wrap="square" rtlCol="0">
            <a:spAutoFit/>
          </a:bodyPr>
          <a:lstStyle/>
          <a:p>
            <a:r>
              <a:rPr lang="en-US" sz="2800" b="1" dirty="0">
                <a:solidFill>
                  <a:srgbClr val="F6DB16"/>
                </a:solidFill>
                <a:effectLst>
                  <a:outerShdw blurRad="38100" dist="38100" dir="2700000" algn="tl">
                    <a:srgbClr val="000000">
                      <a:alpha val="43137"/>
                    </a:srgbClr>
                  </a:outerShdw>
                </a:effectLst>
                <a:latin typeface="Segoe Print" pitchFamily="2" charset="0"/>
              </a:rPr>
              <a:t>b</a:t>
            </a:r>
            <a:r>
              <a:rPr lang="en-US" sz="2800" b="1" dirty="0" smtClean="0">
                <a:solidFill>
                  <a:srgbClr val="F6DB16"/>
                </a:solidFill>
                <a:effectLst>
                  <a:outerShdw blurRad="38100" dist="38100" dir="2700000" algn="tl">
                    <a:srgbClr val="000000">
                      <a:alpha val="43137"/>
                    </a:srgbClr>
                  </a:outerShdw>
                </a:effectLst>
                <a:latin typeface="Segoe Print" pitchFamily="2" charset="0"/>
              </a:rPr>
              <a:t>y Kendare Blake</a:t>
            </a:r>
            <a:endParaRPr lang="en-US" sz="2800" b="1" dirty="0">
              <a:solidFill>
                <a:srgbClr val="F6DB16"/>
              </a:solidFill>
              <a:effectLst>
                <a:outerShdw blurRad="38100" dist="38100" dir="2700000" algn="tl">
                  <a:srgbClr val="000000">
                    <a:alpha val="43137"/>
                  </a:srgbClr>
                </a:outerShdw>
              </a:effectLst>
              <a:latin typeface="Segoe Print" pitchFamily="2" charset="0"/>
            </a:endParaRPr>
          </a:p>
        </p:txBody>
      </p:sp>
      <p:sp>
        <p:nvSpPr>
          <p:cNvPr id="8" name="TextBox 7"/>
          <p:cNvSpPr txBox="1"/>
          <p:nvPr/>
        </p:nvSpPr>
        <p:spPr>
          <a:xfrm>
            <a:off x="6324600" y="5638800"/>
            <a:ext cx="2057400" cy="830997"/>
          </a:xfrm>
          <a:prstGeom prst="rect">
            <a:avLst/>
          </a:prstGeom>
          <a:noFill/>
        </p:spPr>
        <p:txBody>
          <a:bodyPr wrap="square" rtlCol="0">
            <a:spAutoFit/>
          </a:bodyPr>
          <a:lstStyle/>
          <a:p>
            <a:pPr algn="ctr"/>
            <a:r>
              <a:rPr lang="en-US" sz="2800" b="1" dirty="0" smtClean="0">
                <a:solidFill>
                  <a:srgbClr val="F6DB16"/>
                </a:solidFill>
                <a:effectLst>
                  <a:outerShdw blurRad="38100" dist="38100" dir="2700000" algn="tl">
                    <a:srgbClr val="000000">
                      <a:alpha val="43137"/>
                    </a:srgbClr>
                  </a:outerShdw>
                </a:effectLst>
                <a:latin typeface="Segoe Print" pitchFamily="2" charset="0"/>
              </a:rPr>
              <a:t>F BLA</a:t>
            </a:r>
          </a:p>
          <a:p>
            <a:pPr algn="ctr"/>
            <a:r>
              <a:rPr lang="en-US" sz="2000" b="1" dirty="0" smtClean="0">
                <a:solidFill>
                  <a:srgbClr val="F6DB16"/>
                </a:solidFill>
                <a:effectLst>
                  <a:outerShdw blurRad="38100" dist="38100" dir="2700000" algn="tl">
                    <a:srgbClr val="000000">
                      <a:alpha val="43137"/>
                    </a:srgbClr>
                  </a:outerShdw>
                </a:effectLst>
                <a:latin typeface="Segoe Print" pitchFamily="2" charset="0"/>
              </a:rPr>
              <a:t>Suspense</a:t>
            </a:r>
          </a:p>
        </p:txBody>
      </p:sp>
    </p:spTree>
    <p:extLst>
      <p:ext uri="{BB962C8B-B14F-4D97-AF65-F5344CB8AC3E}">
        <p14:creationId xmlns:p14="http://schemas.microsoft.com/office/powerpoint/2010/main" val="1335792374"/>
      </p:ext>
    </p:extLst>
  </p:cSld>
  <p:clrMapOvr>
    <a:masterClrMapping/>
  </p:clrMapOvr>
  <mc:AlternateContent xmlns:mc="http://schemas.openxmlformats.org/markup-compatibility/2006" xmlns:p14="http://schemas.microsoft.com/office/powerpoint/2010/main">
    <mc:Choice Requires="p14">
      <p:transition advClick="0" advTm="15000">
        <p14:prism dir="r" isContent="1" isInverted="1"/>
      </p:transition>
    </mc:Choice>
    <mc:Fallback xmlns="">
      <p:transition advClick="0" advTm="15000">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3722</TotalTime>
  <Words>1992</Words>
  <Application>Microsoft Office PowerPoint</Application>
  <PresentationFormat>On-screen Show (4:3)</PresentationFormat>
  <Paragraphs>352</Paragraphs>
  <Slides>64</Slides>
  <Notes>0</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Take Note:</vt:lpstr>
      <vt:lpstr>Me and Earl and the Dying Girl </vt:lpstr>
      <vt:lpstr>Through Her Eyes</vt:lpstr>
      <vt:lpstr>Master of Deceit:  J. Edgar Hoover and America in the Age of Lies</vt:lpstr>
      <vt:lpstr>The Drowned Cities</vt:lpstr>
      <vt:lpstr>Shadow and Bone</vt:lpstr>
      <vt:lpstr>Ashes</vt:lpstr>
      <vt:lpstr>The Raft</vt:lpstr>
      <vt:lpstr>Anna Dressed in Blood</vt:lpstr>
      <vt:lpstr>The Diviners</vt:lpstr>
      <vt:lpstr>Unspoken</vt:lpstr>
      <vt:lpstr>Black &amp; White: The Confrontation Between Reverend Fred L. Shuttlesworth and Eugene “Bull” Connor</vt:lpstr>
      <vt:lpstr>iBoy</vt:lpstr>
      <vt:lpstr>Girl of Fire and Thorns</vt:lpstr>
      <vt:lpstr>Dying to Know You</vt:lpstr>
      <vt:lpstr>Tempest</vt:lpstr>
      <vt:lpstr>The Miseducation of Cameron Post</vt:lpstr>
      <vt:lpstr>The Hunt</vt:lpstr>
      <vt:lpstr>Don’t Turn Around</vt:lpstr>
      <vt:lpstr>The Difference Between You and Me</vt:lpstr>
      <vt:lpstr>Cross My Heart</vt:lpstr>
      <vt:lpstr>The Fault in Our Stars</vt:lpstr>
      <vt:lpstr>Mr. Death’s Blue-Eyed Girls</vt:lpstr>
      <vt:lpstr>Seraphina</vt:lpstr>
      <vt:lpstr>The Night She Disappeared</vt:lpstr>
      <vt:lpstr>A Certain October</vt:lpstr>
      <vt:lpstr>Keeping The Castle</vt:lpstr>
      <vt:lpstr>Everybody Sees the Ants</vt:lpstr>
      <vt:lpstr>The Disenchantments</vt:lpstr>
      <vt:lpstr>Team Human</vt:lpstr>
      <vt:lpstr>Monument 14</vt:lpstr>
      <vt:lpstr>My Book  of Life  by Angel</vt:lpstr>
      <vt:lpstr>Grave Mercy</vt:lpstr>
      <vt:lpstr>Every Day</vt:lpstr>
      <vt:lpstr>Legend</vt:lpstr>
      <vt:lpstr>I Hunt Killers</vt:lpstr>
      <vt:lpstr>Second Chance Summer</vt:lpstr>
      <vt:lpstr>Somebody, Please Tell Me Who I Am</vt:lpstr>
      <vt:lpstr>Never Fall Down: A Novel</vt:lpstr>
      <vt:lpstr>Beyond: A Ghost Story</vt:lpstr>
      <vt:lpstr>Cinder</vt:lpstr>
      <vt:lpstr>No Crystal Stair: A Documentary Novel of the Life and Work of Lewis Michaux, Harlem Bookseller</vt:lpstr>
      <vt:lpstr>A Confusion of Princes</vt:lpstr>
      <vt:lpstr>Life: An Exploded Diagram</vt:lpstr>
      <vt:lpstr>The Knife and the Butterfly</vt:lpstr>
      <vt:lpstr>Desert Angel</vt:lpstr>
      <vt:lpstr>Boy21</vt:lpstr>
      <vt:lpstr>Under the Never Sky</vt:lpstr>
      <vt:lpstr>Aristotle and Dante Discover the Secrets of the Universe</vt:lpstr>
      <vt:lpstr>Au Revoir, Crazy European Chick</vt:lpstr>
      <vt:lpstr>Bomb: The Race to Build and Steal the World’s Most Dangerous Weapon</vt:lpstr>
      <vt:lpstr>The Scorpio Races</vt:lpstr>
      <vt:lpstr>The Raven Boys</vt:lpstr>
      <vt:lpstr>Daughter of Smoke and Bone</vt:lpstr>
      <vt:lpstr>The Loners (Quarantine)</vt:lpstr>
      <vt:lpstr>Freaks Like Us</vt:lpstr>
      <vt:lpstr>The Final Four</vt:lpstr>
      <vt:lpstr>Out of Shadows</vt:lpstr>
      <vt:lpstr>Code Name Verity</vt:lpstr>
      <vt:lpstr>Variant</vt:lpstr>
      <vt:lpstr>The Watch That Ends the Night</vt:lpstr>
      <vt:lpstr>Beneath a Meth Moon: An Elegy</vt:lpstr>
      <vt:lpstr>How to Save a Life</vt:lpstr>
      <vt:lpstr>All These Things I’ve Done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www.brainybetty.com</dc:creator>
  <cp:lastModifiedBy>Abby Harrison</cp:lastModifiedBy>
  <cp:revision>121</cp:revision>
  <dcterms:created xsi:type="dcterms:W3CDTF">2012-07-05T13:18:19Z</dcterms:created>
  <dcterms:modified xsi:type="dcterms:W3CDTF">2013-04-24T18:16:52Z</dcterms:modified>
</cp:coreProperties>
</file>